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0"/>
  </p:notesMasterIdLst>
  <p:sldIdLst>
    <p:sldId id="356" r:id="rId2"/>
    <p:sldId id="257" r:id="rId3"/>
    <p:sldId id="367" r:id="rId4"/>
    <p:sldId id="351" r:id="rId5"/>
    <p:sldId id="368" r:id="rId6"/>
    <p:sldId id="345" r:id="rId7"/>
    <p:sldId id="293" r:id="rId8"/>
    <p:sldId id="312" r:id="rId9"/>
    <p:sldId id="369" r:id="rId10"/>
    <p:sldId id="365" r:id="rId11"/>
    <p:sldId id="366" r:id="rId12"/>
    <p:sldId id="352" r:id="rId13"/>
    <p:sldId id="258" r:id="rId14"/>
    <p:sldId id="370" r:id="rId15"/>
    <p:sldId id="314" r:id="rId16"/>
    <p:sldId id="315" r:id="rId17"/>
    <p:sldId id="371" r:id="rId18"/>
    <p:sldId id="372" r:id="rId19"/>
    <p:sldId id="320" r:id="rId20"/>
    <p:sldId id="321" r:id="rId21"/>
    <p:sldId id="322" r:id="rId22"/>
    <p:sldId id="292" r:id="rId23"/>
    <p:sldId id="407" r:id="rId24"/>
    <p:sldId id="271" r:id="rId25"/>
    <p:sldId id="316" r:id="rId26"/>
    <p:sldId id="346" r:id="rId27"/>
    <p:sldId id="347" r:id="rId28"/>
    <p:sldId id="348" r:id="rId29"/>
    <p:sldId id="259" r:id="rId30"/>
    <p:sldId id="317" r:id="rId31"/>
    <p:sldId id="373" r:id="rId32"/>
    <p:sldId id="349" r:id="rId33"/>
    <p:sldId id="374" r:id="rId34"/>
    <p:sldId id="323" r:id="rId35"/>
    <p:sldId id="375" r:id="rId36"/>
    <p:sldId id="262" r:id="rId37"/>
    <p:sldId id="325" r:id="rId38"/>
    <p:sldId id="377" r:id="rId39"/>
    <p:sldId id="260" r:id="rId40"/>
    <p:sldId id="318" r:id="rId41"/>
    <p:sldId id="261" r:id="rId42"/>
    <p:sldId id="319" r:id="rId43"/>
    <p:sldId id="324" r:id="rId44"/>
    <p:sldId id="378" r:id="rId45"/>
    <p:sldId id="263" r:id="rId46"/>
    <p:sldId id="379" r:id="rId47"/>
    <p:sldId id="357" r:id="rId48"/>
    <p:sldId id="326" r:id="rId49"/>
    <p:sldId id="380" r:id="rId50"/>
    <p:sldId id="264" r:id="rId51"/>
    <p:sldId id="381" r:id="rId52"/>
    <p:sldId id="296" r:id="rId53"/>
    <p:sldId id="350" r:id="rId54"/>
    <p:sldId id="382" r:id="rId55"/>
    <p:sldId id="328" r:id="rId56"/>
    <p:sldId id="330" r:id="rId57"/>
    <p:sldId id="383" r:id="rId58"/>
    <p:sldId id="384" r:id="rId59"/>
    <p:sldId id="408" r:id="rId60"/>
    <p:sldId id="291" r:id="rId61"/>
    <p:sldId id="335" r:id="rId62"/>
    <p:sldId id="329" r:id="rId63"/>
    <p:sldId id="333" r:id="rId64"/>
    <p:sldId id="385" r:id="rId65"/>
    <p:sldId id="336" r:id="rId66"/>
    <p:sldId id="265" r:id="rId67"/>
    <p:sldId id="387" r:id="rId68"/>
    <p:sldId id="386" r:id="rId69"/>
    <p:sldId id="266" r:id="rId70"/>
    <p:sldId id="304" r:id="rId71"/>
    <p:sldId id="337" r:id="rId72"/>
    <p:sldId id="295" r:id="rId73"/>
    <p:sldId id="305" r:id="rId74"/>
    <p:sldId id="307" r:id="rId75"/>
    <p:sldId id="308" r:id="rId76"/>
    <p:sldId id="390" r:id="rId77"/>
    <p:sldId id="392" r:id="rId78"/>
    <p:sldId id="391" r:id="rId79"/>
    <p:sldId id="396" r:id="rId80"/>
    <p:sldId id="393" r:id="rId81"/>
    <p:sldId id="394" r:id="rId82"/>
    <p:sldId id="395" r:id="rId83"/>
    <p:sldId id="398" r:id="rId84"/>
    <p:sldId id="399" r:id="rId85"/>
    <p:sldId id="400" r:id="rId86"/>
    <p:sldId id="401" r:id="rId87"/>
    <p:sldId id="267" r:id="rId88"/>
    <p:sldId id="269" r:id="rId89"/>
    <p:sldId id="339" r:id="rId90"/>
    <p:sldId id="388" r:id="rId91"/>
    <p:sldId id="272" r:id="rId92"/>
    <p:sldId id="283" r:id="rId93"/>
    <p:sldId id="340" r:id="rId94"/>
    <p:sldId id="389" r:id="rId95"/>
    <p:sldId id="359" r:id="rId96"/>
    <p:sldId id="299" r:id="rId97"/>
    <p:sldId id="341" r:id="rId98"/>
    <p:sldId id="360" r:id="rId99"/>
    <p:sldId id="273" r:id="rId100"/>
    <p:sldId id="362" r:id="rId101"/>
    <p:sldId id="363" r:id="rId102"/>
    <p:sldId id="274" r:id="rId103"/>
    <p:sldId id="297" r:id="rId104"/>
    <p:sldId id="275" r:id="rId105"/>
    <p:sldId id="364" r:id="rId106"/>
    <p:sldId id="310" r:id="rId107"/>
    <p:sldId id="343" r:id="rId108"/>
    <p:sldId id="294" r:id="rId109"/>
    <p:sldId id="358" r:id="rId110"/>
    <p:sldId id="276" r:id="rId111"/>
    <p:sldId id="277" r:id="rId112"/>
    <p:sldId id="403" r:id="rId113"/>
    <p:sldId id="404" r:id="rId114"/>
    <p:sldId id="278" r:id="rId115"/>
    <p:sldId id="279" r:id="rId116"/>
    <p:sldId id="405" r:id="rId117"/>
    <p:sldId id="406" r:id="rId118"/>
    <p:sldId id="285" r:id="rId119"/>
    <p:sldId id="286" r:id="rId120"/>
    <p:sldId id="287" r:id="rId121"/>
    <p:sldId id="298" r:id="rId122"/>
    <p:sldId id="344" r:id="rId123"/>
    <p:sldId id="288" r:id="rId124"/>
    <p:sldId id="289" r:id="rId125"/>
    <p:sldId id="290" r:id="rId126"/>
    <p:sldId id="302" r:id="rId127"/>
    <p:sldId id="409" r:id="rId128"/>
    <p:sldId id="410" r:id="rId1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3802"/>
  </p:normalViewPr>
  <p:slideViewPr>
    <p:cSldViewPr snapToGrid="0" snapToObjects="1">
      <p:cViewPr varScale="1">
        <p:scale>
          <a:sx n="109" d="100"/>
          <a:sy n="109" d="100"/>
        </p:scale>
        <p:origin x="216" y="384"/>
      </p:cViewPr>
      <p:guideLst/>
    </p:cSldViewPr>
  </p:slideViewPr>
  <p:outlineViewPr>
    <p:cViewPr>
      <p:scale>
        <a:sx n="33" d="100"/>
        <a:sy n="33" d="100"/>
      </p:scale>
      <p:origin x="0" y="-844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tableStyles" Target="tableStyle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notesMaster" Target="notesMasters/notesMaster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viewProps" Target="viewProp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2A9D33-749D-5E4E-B716-AC33E12525BA}" type="datetimeFigureOut">
              <a:rPr lang="en-US" smtClean="0"/>
              <a:t>10/14/22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37484-6558-654C-9A63-5B1974986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250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237484-6558-654C-9A63-5B1974986B9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514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John and or Norm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237484-6558-654C-9A63-5B1974986B9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1636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John and or Norm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237484-6558-654C-9A63-5B1974986B9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3811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John and/or Norm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237484-6558-654C-9A63-5B1974986B95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5583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John and/or Norm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237484-6558-654C-9A63-5B1974986B95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4879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John and/or Norm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237484-6558-654C-9A63-5B1974986B95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674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John and/or Norm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237484-6558-654C-9A63-5B1974986B95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3280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John and or Norm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237484-6558-654C-9A63-5B1974986B95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6905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John and/or Norm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237484-6558-654C-9A63-5B1974986B95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4881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John and/or Norm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237484-6558-654C-9A63-5B1974986B95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551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John and/or Norm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237484-6558-654C-9A63-5B1974986B95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889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237484-6558-654C-9A63-5B1974986B9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976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John and/or Norm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237484-6558-654C-9A63-5B1974986B95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8799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John and/or Norm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237484-6558-654C-9A63-5B1974986B95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2191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John and/or Norm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237484-6558-654C-9A63-5B1974986B95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0019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John and/or Norm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237484-6558-654C-9A63-5B1974986B95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6358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John and/or Norm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237484-6558-654C-9A63-5B1974986B95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43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John and/or Norm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237484-6558-654C-9A63-5B1974986B95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119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John and/or Norm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237484-6558-654C-9A63-5B1974986B95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5348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TVIL.BAYPORTVILLAS00A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237484-6558-654C-9A63-5B1974986B95}" type="slidenum">
              <a:rPr lang="en-US" smtClean="0"/>
              <a:t>125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281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237484-6558-654C-9A63-5B1974986B9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949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237484-6558-654C-9A63-5B1974986B9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14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237484-6558-654C-9A63-5B1974986B9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792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237484-6558-654C-9A63-5B1974986B9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2857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John and or Norm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237484-6558-654C-9A63-5B1974986B9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4316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John and or Norm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237484-6558-654C-9A63-5B1974986B9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0346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John and or Norm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237484-6558-654C-9A63-5B1974986B9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402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33A2C-8BFF-A64F-BABE-3069A4A6A8DC}" type="datetimeFigureOut">
              <a:rPr lang="en-US" smtClean="0"/>
              <a:t>10/14/22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63E3-7E01-AA4C-867D-C10556828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542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33A2C-8BFF-A64F-BABE-3069A4A6A8DC}" type="datetimeFigureOut">
              <a:rPr lang="en-US" smtClean="0"/>
              <a:t>10/14/22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63E3-7E01-AA4C-867D-C10556828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848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33A2C-8BFF-A64F-BABE-3069A4A6A8DC}" type="datetimeFigureOut">
              <a:rPr lang="en-US" smtClean="0"/>
              <a:t>10/14/22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63E3-7E01-AA4C-867D-C10556828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134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33A2C-8BFF-A64F-BABE-3069A4A6A8DC}" type="datetimeFigureOut">
              <a:rPr lang="en-US" smtClean="0"/>
              <a:t>10/14/22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63E3-7E01-AA4C-867D-C10556828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516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33A2C-8BFF-A64F-BABE-3069A4A6A8DC}" type="datetimeFigureOut">
              <a:rPr lang="en-US" smtClean="0"/>
              <a:t>10/14/22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63E3-7E01-AA4C-867D-C10556828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009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33A2C-8BFF-A64F-BABE-3069A4A6A8DC}" type="datetimeFigureOut">
              <a:rPr lang="en-US" smtClean="0"/>
              <a:t>10/14/22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63E3-7E01-AA4C-867D-C10556828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126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33A2C-8BFF-A64F-BABE-3069A4A6A8DC}" type="datetimeFigureOut">
              <a:rPr lang="en-US" smtClean="0"/>
              <a:t>10/14/22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63E3-7E01-AA4C-867D-C10556828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929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33A2C-8BFF-A64F-BABE-3069A4A6A8DC}" type="datetimeFigureOut">
              <a:rPr lang="en-US" smtClean="0"/>
              <a:t>10/14/22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63E3-7E01-AA4C-867D-C10556828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48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33A2C-8BFF-A64F-BABE-3069A4A6A8DC}" type="datetimeFigureOut">
              <a:rPr lang="en-US" smtClean="0"/>
              <a:t>10/14/22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63E3-7E01-AA4C-867D-C10556828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267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33A2C-8BFF-A64F-BABE-3069A4A6A8DC}" type="datetimeFigureOut">
              <a:rPr lang="en-US" smtClean="0"/>
              <a:t>10/14/22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63E3-7E01-AA4C-867D-C10556828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251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33A2C-8BFF-A64F-BABE-3069A4A6A8DC}" type="datetimeFigureOut">
              <a:rPr lang="en-US" smtClean="0"/>
              <a:t>10/14/22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63E3-7E01-AA4C-867D-C10556828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48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33A2C-8BFF-A64F-BABE-3069A4A6A8DC}" type="datetimeFigureOut">
              <a:rPr lang="en-US" smtClean="0"/>
              <a:t>10/14/22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363E3-7E01-AA4C-867D-C10556828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565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adyalertaed.com/support.php" TargetMode="Externa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adyalertaed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certofthevillages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adyalertaed.com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hyperlink" Target="mailto:Robert.sjogren@districtgov.org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A551072-2C37-C647-813C-4A2DD0CAB0AF}"/>
              </a:ext>
            </a:extLst>
          </p:cNvPr>
          <p:cNvSpPr/>
          <p:nvPr/>
        </p:nvSpPr>
        <p:spPr>
          <a:xfrm>
            <a:off x="103239" y="147484"/>
            <a:ext cx="1208876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atin typeface="verdana" panose="020B0604030504040204" pitchFamily="34" charset="0"/>
              </a:rPr>
              <a:t>Agenda</a:t>
            </a:r>
            <a:endParaRPr lang="en-US" sz="4800" dirty="0">
              <a:latin typeface="verdana" panose="020B0604030504040204" pitchFamily="34" charset="0"/>
            </a:endParaRPr>
          </a:p>
          <a:p>
            <a:r>
              <a:rPr lang="en-US" sz="4800" dirty="0">
                <a:latin typeface="verdana" panose="020B0604030504040204" pitchFamily="34" charset="0"/>
              </a:rPr>
              <a:t>Welcome</a:t>
            </a:r>
          </a:p>
          <a:p>
            <a:r>
              <a:rPr lang="en-US" sz="4800" dirty="0">
                <a:latin typeface="verdana" panose="020B0604030504040204" pitchFamily="34" charset="0"/>
              </a:rPr>
              <a:t>Housekeeping</a:t>
            </a:r>
          </a:p>
          <a:p>
            <a:r>
              <a:rPr lang="en-US" sz="4800" dirty="0">
                <a:latin typeface="verdana" panose="020B0604030504040204" pitchFamily="34" charset="0"/>
              </a:rPr>
              <a:t>Frequently Asked Questions (FAQ)</a:t>
            </a:r>
          </a:p>
          <a:p>
            <a:r>
              <a:rPr lang="en-US" sz="4800" dirty="0">
                <a:latin typeface="verdana" panose="020B0604030504040204" pitchFamily="34" charset="0"/>
              </a:rPr>
              <a:t>Operational</a:t>
            </a:r>
          </a:p>
          <a:p>
            <a:r>
              <a:rPr lang="en-US" sz="4800" dirty="0">
                <a:latin typeface="verdana" panose="020B0604030504040204" pitchFamily="34" charset="0"/>
              </a:rPr>
              <a:t>Logistical Support</a:t>
            </a:r>
          </a:p>
          <a:p>
            <a:r>
              <a:rPr lang="en-US" sz="4800" dirty="0">
                <a:latin typeface="verdana" panose="020B0604030504040204" pitchFamily="34" charset="0"/>
              </a:rPr>
              <a:t>Financial</a:t>
            </a:r>
          </a:p>
          <a:p>
            <a:r>
              <a:rPr lang="en-US" sz="4800" dirty="0">
                <a:latin typeface="verdana" panose="020B0604030504040204" pitchFamily="34" charset="0"/>
              </a:rPr>
              <a:t>Accessing your ReadyAlert Account</a:t>
            </a:r>
            <a:endParaRPr lang="en-US" sz="4800" dirty="0">
              <a:effectLst/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609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0734F-8C8C-8B4C-9237-5E7297AE7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687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8000" dirty="0"/>
              <a:t>Cardiac Arrest = </a:t>
            </a:r>
            <a:r>
              <a:rPr lang="en-US" sz="8000" dirty="0">
                <a:solidFill>
                  <a:srgbClr val="FF0000"/>
                </a:solidFill>
              </a:rPr>
              <a:t>NON-BREATHING</a:t>
            </a:r>
            <a:r>
              <a:rPr lang="en-US" sz="8000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953174212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B7BC8-3A38-2C46-9443-C3DBCC40B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958" y="394390"/>
            <a:ext cx="11390242" cy="58275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8000" b="1" dirty="0"/>
              <a:t>A:</a:t>
            </a:r>
            <a:r>
              <a:rPr lang="en-US" sz="8000" dirty="0"/>
              <a:t> A Primary responder household is a household that is charged for notification service.</a:t>
            </a:r>
          </a:p>
        </p:txBody>
      </p:sp>
    </p:spTree>
    <p:extLst>
      <p:ext uri="{BB962C8B-B14F-4D97-AF65-F5344CB8AC3E}">
        <p14:creationId xmlns:p14="http://schemas.microsoft.com/office/powerpoint/2010/main" val="3946361659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B7BC8-3A38-2C46-9443-C3DBCC40B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958" y="394389"/>
            <a:ext cx="11337991" cy="62415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8000" b="1" dirty="0"/>
              <a:t>Q:</a:t>
            </a:r>
            <a:r>
              <a:rPr lang="en-US" sz="8000" dirty="0"/>
              <a:t>  What is an “</a:t>
            </a:r>
            <a:r>
              <a:rPr lang="en-US" sz="8000" b="1" dirty="0"/>
              <a:t>Alternate</a:t>
            </a:r>
            <a:r>
              <a:rPr lang="en-US" sz="8000" dirty="0"/>
              <a:t>” responder household?</a:t>
            </a:r>
          </a:p>
        </p:txBody>
      </p:sp>
    </p:spTree>
    <p:extLst>
      <p:ext uri="{BB962C8B-B14F-4D97-AF65-F5344CB8AC3E}">
        <p14:creationId xmlns:p14="http://schemas.microsoft.com/office/powerpoint/2010/main" val="1090987082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B7BC8-3A38-2C46-9443-C3DBCC40B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958" y="394389"/>
            <a:ext cx="11337991" cy="62415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8000" b="1" dirty="0"/>
              <a:t>A:</a:t>
            </a:r>
            <a:r>
              <a:rPr lang="en-US" sz="8000" dirty="0"/>
              <a:t>  A trained responder(s) who temporarily fills in for a Primary responder household. There is no charge for an Alternate.</a:t>
            </a:r>
            <a:r>
              <a:rPr lang="en-US" sz="8000" dirty="0">
                <a:effectLst/>
              </a:rPr>
              <a:t> 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640613497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B7BC8-3A38-2C46-9443-C3DBCC40B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943" y="182880"/>
            <a:ext cx="11808823" cy="65183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8000" b="1" dirty="0"/>
              <a:t>Q:</a:t>
            </a:r>
            <a:r>
              <a:rPr lang="en-US" sz="8000" dirty="0"/>
              <a:t>  Are seasonal Primary responder households charged while they are gone?</a:t>
            </a:r>
          </a:p>
          <a:p>
            <a:pPr marL="0" indent="0">
              <a:buNone/>
            </a:pPr>
            <a:r>
              <a:rPr lang="en-US" sz="8000" b="1" dirty="0"/>
              <a:t>A:</a:t>
            </a:r>
            <a:r>
              <a:rPr lang="en-US" sz="8000" dirty="0"/>
              <a:t>  Yes.</a:t>
            </a:r>
          </a:p>
        </p:txBody>
      </p:sp>
    </p:spTree>
    <p:extLst>
      <p:ext uri="{BB962C8B-B14F-4D97-AF65-F5344CB8AC3E}">
        <p14:creationId xmlns:p14="http://schemas.microsoft.com/office/powerpoint/2010/main" val="1248873751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B7BC8-3A38-2C46-9443-C3DBCC40B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958" y="394390"/>
            <a:ext cx="11390242" cy="58275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8000" b="1" dirty="0"/>
              <a:t>Q:</a:t>
            </a:r>
            <a:r>
              <a:rPr lang="en-US" sz="8000" dirty="0"/>
              <a:t> Is a credit issued for a Primary responder household that is deleted during the year?</a:t>
            </a:r>
          </a:p>
          <a:p>
            <a:pPr marL="0" indent="0">
              <a:buNone/>
            </a:pP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4218932424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B7BC8-3A38-2C46-9443-C3DBCC40B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957" y="394389"/>
            <a:ext cx="11494745" cy="62023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8000" b="1" dirty="0"/>
              <a:t>A:</a:t>
            </a:r>
            <a:r>
              <a:rPr lang="en-US" sz="8000" dirty="0"/>
              <a:t> Yes. A credit is issued on the next bill for the vacant month(s) remaining in the billing cycle.  </a:t>
            </a:r>
          </a:p>
        </p:txBody>
      </p:sp>
    </p:spTree>
    <p:extLst>
      <p:ext uri="{BB962C8B-B14F-4D97-AF65-F5344CB8AC3E}">
        <p14:creationId xmlns:p14="http://schemas.microsoft.com/office/powerpoint/2010/main" val="646409432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34F17D-1CFF-6946-98D7-9D41F9E80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919" y="466928"/>
            <a:ext cx="11556460" cy="6108970"/>
          </a:xfrm>
        </p:spPr>
        <p:txBody>
          <a:bodyPr/>
          <a:lstStyle/>
          <a:p>
            <a:pPr marL="0" indent="0">
              <a:buNone/>
            </a:pPr>
            <a:r>
              <a:rPr lang="en-US" sz="8000" b="1" dirty="0"/>
              <a:t>Q:</a:t>
            </a:r>
            <a:r>
              <a:rPr lang="en-US" sz="8000" dirty="0"/>
              <a:t>  How does ReadyAlert charge for adding a Primary responder household(s) during the billing year?</a:t>
            </a:r>
          </a:p>
          <a:p>
            <a:pPr marL="0" indent="0">
              <a:buNone/>
            </a:pP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925459057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34F17D-1CFF-6946-98D7-9D41F9E80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919" y="466928"/>
            <a:ext cx="11556460" cy="6108970"/>
          </a:xfrm>
        </p:spPr>
        <p:txBody>
          <a:bodyPr/>
          <a:lstStyle/>
          <a:p>
            <a:pPr marL="0" indent="0">
              <a:buNone/>
            </a:pPr>
            <a:r>
              <a:rPr lang="en-US" sz="8000" b="1" dirty="0"/>
              <a:t>A:</a:t>
            </a:r>
            <a:r>
              <a:rPr lang="en-US" sz="8000" dirty="0"/>
              <a:t>  The amount for the months for the additional responder(s) will be added on the next invoice.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474587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B7BC8-3A38-2C46-9443-C3DBCC40B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958" y="394390"/>
            <a:ext cx="11390242" cy="58275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8000" b="1" dirty="0"/>
              <a:t>Q:</a:t>
            </a:r>
            <a:r>
              <a:rPr lang="en-US" sz="8000" dirty="0"/>
              <a:t>  How is payment made to ReadyAlert for service?</a:t>
            </a:r>
          </a:p>
          <a:p>
            <a:pPr marL="0" indent="0">
              <a:buNone/>
            </a:pP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98077850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B7BC8-3A38-2C46-9443-C3DBCC40B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958" y="394390"/>
            <a:ext cx="11390242" cy="58275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8000" b="1" dirty="0"/>
              <a:t>A:</a:t>
            </a:r>
            <a:r>
              <a:rPr lang="en-US" sz="8000" dirty="0"/>
              <a:t>  There are two options; mail check to the address on the invoice; have the bank send a check.</a:t>
            </a:r>
          </a:p>
        </p:txBody>
      </p:sp>
    </p:spTree>
    <p:extLst>
      <p:ext uri="{BB962C8B-B14F-4D97-AF65-F5344CB8AC3E}">
        <p14:creationId xmlns:p14="http://schemas.microsoft.com/office/powerpoint/2010/main" val="1441262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0734F-8C8C-8B4C-9237-5E7297AE7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686"/>
            <a:ext cx="10515600" cy="63440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8000" dirty="0"/>
              <a:t>Determination can be immediately or during the call. EMS will be dispatched prior to determination.</a:t>
            </a:r>
          </a:p>
        </p:txBody>
      </p:sp>
    </p:spTree>
    <p:extLst>
      <p:ext uri="{BB962C8B-B14F-4D97-AF65-F5344CB8AC3E}">
        <p14:creationId xmlns:p14="http://schemas.microsoft.com/office/powerpoint/2010/main" val="1361464160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B7BC8-3A38-2C46-9443-C3DBCC40B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3816" y="394390"/>
            <a:ext cx="9399105" cy="582750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8000" b="1" dirty="0"/>
          </a:p>
          <a:p>
            <a:pPr marL="0" indent="0" algn="ctr">
              <a:buNone/>
            </a:pPr>
            <a:r>
              <a:rPr lang="en-US" sz="8000" b="1" dirty="0"/>
              <a:t>ACCESSING YOUR READYALERT ACCOUNT</a:t>
            </a:r>
            <a:r>
              <a:rPr lang="en-US" sz="8000" dirty="0">
                <a:effectLst/>
              </a:rPr>
              <a:t>  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628957799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883AE23-A939-6B46-8C98-BC7A8BA10A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56870" y="2761076"/>
            <a:ext cx="13505739" cy="1040904"/>
          </a:xfrm>
        </p:spPr>
      </p:pic>
      <p:sp>
        <p:nvSpPr>
          <p:cNvPr id="5" name="Left Arrow 4">
            <a:extLst>
              <a:ext uri="{FF2B5EF4-FFF2-40B4-BE49-F238E27FC236}">
                <a16:creationId xmlns:a16="http://schemas.microsoft.com/office/drawing/2014/main" id="{0CF2A114-6581-5E43-A1CD-54520AFF29CC}"/>
              </a:ext>
            </a:extLst>
          </p:cNvPr>
          <p:cNvSpPr/>
          <p:nvPr/>
        </p:nvSpPr>
        <p:spPr>
          <a:xfrm rot="18002815">
            <a:off x="10529420" y="2244150"/>
            <a:ext cx="1089498" cy="58366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812213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B918B-3DF9-4A4A-B7DB-F9F93A0A6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Username and Password (case-sensitive)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F8D0B06-D7EC-6C4D-9279-DD362AEF81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0410" y="1390681"/>
            <a:ext cx="8209547" cy="5467319"/>
          </a:xfrm>
        </p:spPr>
      </p:pic>
    </p:spTree>
    <p:extLst>
      <p:ext uri="{BB962C8B-B14F-4D97-AF65-F5344CB8AC3E}">
        <p14:creationId xmlns:p14="http://schemas.microsoft.com/office/powerpoint/2010/main" val="1134872627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B918B-3DF9-4A4A-B7DB-F9F93A0A6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Forgot your login credentials? Click on </a:t>
            </a:r>
            <a:r>
              <a:rPr lang="en-US" dirty="0">
                <a:solidFill>
                  <a:srgbClr val="0070C0"/>
                </a:solidFill>
              </a:rPr>
              <a:t>Forgot my credentials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F8D0B06-D7EC-6C4D-9279-DD362AEF81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6347" y="1559383"/>
            <a:ext cx="8209547" cy="5467319"/>
          </a:xfrm>
        </p:spPr>
      </p:pic>
      <p:sp>
        <p:nvSpPr>
          <p:cNvPr id="4" name="Left Arrow 3">
            <a:extLst>
              <a:ext uri="{FF2B5EF4-FFF2-40B4-BE49-F238E27FC236}">
                <a16:creationId xmlns:a16="http://schemas.microsoft.com/office/drawing/2014/main" id="{246EFBC4-3F59-C345-BCF5-C1A2888F18CD}"/>
              </a:ext>
            </a:extLst>
          </p:cNvPr>
          <p:cNvSpPr/>
          <p:nvPr/>
        </p:nvSpPr>
        <p:spPr>
          <a:xfrm rot="9437702">
            <a:off x="5454998" y="4910534"/>
            <a:ext cx="1089498" cy="58366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949025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34434-AED7-C343-B5FB-150F78A42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DE72C99D-3350-504C-85F0-E9550F095D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760" y="296612"/>
            <a:ext cx="11596479" cy="6196263"/>
          </a:xfrm>
        </p:spPr>
      </p:pic>
    </p:spTree>
    <p:extLst>
      <p:ext uri="{BB962C8B-B14F-4D97-AF65-F5344CB8AC3E}">
        <p14:creationId xmlns:p14="http://schemas.microsoft.com/office/powerpoint/2010/main" val="3974891399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FF7DA-DF76-D342-A4C2-BCEBACB42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Retrieve Username - </a:t>
            </a:r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0E1E96ED-E627-0149-B0CB-B810B30BAA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891" y="1251284"/>
            <a:ext cx="11878217" cy="5031289"/>
          </a:xfrm>
        </p:spPr>
      </p:pic>
    </p:spTree>
    <p:extLst>
      <p:ext uri="{BB962C8B-B14F-4D97-AF65-F5344CB8AC3E}">
        <p14:creationId xmlns:p14="http://schemas.microsoft.com/office/powerpoint/2010/main" val="2144943654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2B3D7-A0F7-3B48-BFF4-54F7F6C9D4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9389"/>
            <a:ext cx="10515600" cy="56475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8000" dirty="0"/>
              <a:t>Once you log into your account, you can search for your group and view information. </a:t>
            </a:r>
          </a:p>
        </p:txBody>
      </p:sp>
    </p:spTree>
    <p:extLst>
      <p:ext uri="{BB962C8B-B14F-4D97-AF65-F5344CB8AC3E}">
        <p14:creationId xmlns:p14="http://schemas.microsoft.com/office/powerpoint/2010/main" val="3864296175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2B3D7-A0F7-3B48-BFF4-54F7F6C9D4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9389"/>
            <a:ext cx="10515600" cy="56475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8000" dirty="0"/>
              <a:t>For changes, submit a support ticket at </a:t>
            </a:r>
            <a:r>
              <a:rPr lang="en-US" sz="7200" dirty="0">
                <a:hlinkClick r:id="rId2"/>
              </a:rPr>
              <a:t>http://</a:t>
            </a:r>
            <a:r>
              <a:rPr lang="en-US" sz="7200" dirty="0" err="1">
                <a:hlinkClick r:id="rId2"/>
              </a:rPr>
              <a:t>www.readyalertaed.com</a:t>
            </a:r>
            <a:r>
              <a:rPr lang="en-US" sz="7200" dirty="0">
                <a:hlinkClick r:id="rId2"/>
              </a:rPr>
              <a:t>/</a:t>
            </a:r>
            <a:r>
              <a:rPr lang="en-US" sz="7200" dirty="0" err="1">
                <a:hlinkClick r:id="rId2"/>
              </a:rPr>
              <a:t>support.php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63047455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70F31-8C48-9445-81FC-A4B317121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Click on the beginning letter of your group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E0AC407-25E6-AF43-B75C-ADA34CE893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539" y="2523596"/>
            <a:ext cx="11918922" cy="2778094"/>
          </a:xfrm>
        </p:spPr>
      </p:pic>
    </p:spTree>
    <p:extLst>
      <p:ext uri="{BB962C8B-B14F-4D97-AF65-F5344CB8AC3E}">
        <p14:creationId xmlns:p14="http://schemas.microsoft.com/office/powerpoint/2010/main" val="1386100282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43CCFF-B0A4-124B-AB01-89FDD0B044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57" y="-7751"/>
            <a:ext cx="11612879" cy="684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021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175B387-51CB-9045-B175-3160E6010F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39218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25A3AA-806B-9F47-841A-DF678FA35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958" y="760241"/>
            <a:ext cx="9423400" cy="1725341"/>
          </a:xfrm>
          <a:prstGeom prst="rect">
            <a:avLst/>
          </a:prstGeom>
        </p:spPr>
      </p:pic>
      <p:sp>
        <p:nvSpPr>
          <p:cNvPr id="5" name="Left Arrow 4">
            <a:extLst>
              <a:ext uri="{FF2B5EF4-FFF2-40B4-BE49-F238E27FC236}">
                <a16:creationId xmlns:a16="http://schemas.microsoft.com/office/drawing/2014/main" id="{B24BA590-19CA-C544-BE44-CBCCFF4E0744}"/>
              </a:ext>
            </a:extLst>
          </p:cNvPr>
          <p:cNvSpPr/>
          <p:nvPr/>
        </p:nvSpPr>
        <p:spPr>
          <a:xfrm rot="13009389">
            <a:off x="5876249" y="401175"/>
            <a:ext cx="1089498" cy="58366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Left Arrow 5">
            <a:extLst>
              <a:ext uri="{FF2B5EF4-FFF2-40B4-BE49-F238E27FC236}">
                <a16:creationId xmlns:a16="http://schemas.microsoft.com/office/drawing/2014/main" id="{F84C3526-F4BF-674A-BAAB-FBAAA3D8B63F}"/>
              </a:ext>
            </a:extLst>
          </p:cNvPr>
          <p:cNvSpPr/>
          <p:nvPr/>
        </p:nvSpPr>
        <p:spPr>
          <a:xfrm rot="18949397">
            <a:off x="7573173" y="355828"/>
            <a:ext cx="1089498" cy="583660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Left Arrow 6">
            <a:extLst>
              <a:ext uri="{FF2B5EF4-FFF2-40B4-BE49-F238E27FC236}">
                <a16:creationId xmlns:a16="http://schemas.microsoft.com/office/drawing/2014/main" id="{5D80CDE5-382C-F641-ADE5-3156A52A0C0A}"/>
              </a:ext>
            </a:extLst>
          </p:cNvPr>
          <p:cNvSpPr/>
          <p:nvPr/>
        </p:nvSpPr>
        <p:spPr>
          <a:xfrm rot="7523603">
            <a:off x="5322839" y="2282155"/>
            <a:ext cx="1089498" cy="583660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Left Arrow 7">
            <a:extLst>
              <a:ext uri="{FF2B5EF4-FFF2-40B4-BE49-F238E27FC236}">
                <a16:creationId xmlns:a16="http://schemas.microsoft.com/office/drawing/2014/main" id="{FE581A39-E2C7-1D4F-9624-7B24D4722D0C}"/>
              </a:ext>
            </a:extLst>
          </p:cNvPr>
          <p:cNvSpPr/>
          <p:nvPr/>
        </p:nvSpPr>
        <p:spPr>
          <a:xfrm rot="17572109">
            <a:off x="9194920" y="971170"/>
            <a:ext cx="1089498" cy="58366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Left Arrow 8">
            <a:extLst>
              <a:ext uri="{FF2B5EF4-FFF2-40B4-BE49-F238E27FC236}">
                <a16:creationId xmlns:a16="http://schemas.microsoft.com/office/drawing/2014/main" id="{2BC49C55-06CB-8C40-9D56-654C4F8A6EEF}"/>
              </a:ext>
            </a:extLst>
          </p:cNvPr>
          <p:cNvSpPr/>
          <p:nvPr/>
        </p:nvSpPr>
        <p:spPr>
          <a:xfrm rot="2640916">
            <a:off x="6860354" y="2221293"/>
            <a:ext cx="1089498" cy="583660"/>
          </a:xfrm>
          <a:prstGeom prst="leftArrow">
            <a:avLst/>
          </a:prstGeom>
          <a:solidFill>
            <a:srgbClr val="00F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Left Arrow 9">
            <a:extLst>
              <a:ext uri="{FF2B5EF4-FFF2-40B4-BE49-F238E27FC236}">
                <a16:creationId xmlns:a16="http://schemas.microsoft.com/office/drawing/2014/main" id="{778B16F6-2AC2-F741-9F61-73820DA2CA71}"/>
              </a:ext>
            </a:extLst>
          </p:cNvPr>
          <p:cNvSpPr/>
          <p:nvPr/>
        </p:nvSpPr>
        <p:spPr>
          <a:xfrm rot="10800000">
            <a:off x="318241" y="3455328"/>
            <a:ext cx="1089498" cy="583660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Left Arrow 10">
            <a:extLst>
              <a:ext uri="{FF2B5EF4-FFF2-40B4-BE49-F238E27FC236}">
                <a16:creationId xmlns:a16="http://schemas.microsoft.com/office/drawing/2014/main" id="{3AAE7CD7-2B07-0343-8C2E-B3382E9B18EB}"/>
              </a:ext>
            </a:extLst>
          </p:cNvPr>
          <p:cNvSpPr/>
          <p:nvPr/>
        </p:nvSpPr>
        <p:spPr>
          <a:xfrm rot="10800000">
            <a:off x="318241" y="4569888"/>
            <a:ext cx="1089498" cy="583660"/>
          </a:xfrm>
          <a:prstGeom prst="leftArrow">
            <a:avLst/>
          </a:prstGeom>
          <a:solidFill>
            <a:srgbClr val="00F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Left Arrow 11">
            <a:extLst>
              <a:ext uri="{FF2B5EF4-FFF2-40B4-BE49-F238E27FC236}">
                <a16:creationId xmlns:a16="http://schemas.microsoft.com/office/drawing/2014/main" id="{9075A34F-955C-124A-8930-21A42C5C4D6B}"/>
              </a:ext>
            </a:extLst>
          </p:cNvPr>
          <p:cNvSpPr/>
          <p:nvPr/>
        </p:nvSpPr>
        <p:spPr>
          <a:xfrm rot="10800000">
            <a:off x="318241" y="5568939"/>
            <a:ext cx="1089498" cy="58366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Left Arrow 12">
            <a:extLst>
              <a:ext uri="{FF2B5EF4-FFF2-40B4-BE49-F238E27FC236}">
                <a16:creationId xmlns:a16="http://schemas.microsoft.com/office/drawing/2014/main" id="{A0AAC9D2-9A08-044C-8929-B39A8B30AD9C}"/>
              </a:ext>
            </a:extLst>
          </p:cNvPr>
          <p:cNvSpPr/>
          <p:nvPr/>
        </p:nvSpPr>
        <p:spPr>
          <a:xfrm rot="10800000">
            <a:off x="6420998" y="4567123"/>
            <a:ext cx="1089498" cy="583660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Left Arrow 13">
            <a:extLst>
              <a:ext uri="{FF2B5EF4-FFF2-40B4-BE49-F238E27FC236}">
                <a16:creationId xmlns:a16="http://schemas.microsoft.com/office/drawing/2014/main" id="{5E073C77-8D5B-FC4A-8405-0385FAFC06EE}"/>
              </a:ext>
            </a:extLst>
          </p:cNvPr>
          <p:cNvSpPr/>
          <p:nvPr/>
        </p:nvSpPr>
        <p:spPr>
          <a:xfrm rot="10800000">
            <a:off x="6387612" y="3465021"/>
            <a:ext cx="1089498" cy="58366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555546-2264-7A49-A562-A0B3B24C06EF}"/>
              </a:ext>
            </a:extLst>
          </p:cNvPr>
          <p:cNvSpPr txBox="1"/>
          <p:nvPr/>
        </p:nvSpPr>
        <p:spPr>
          <a:xfrm>
            <a:off x="1481258" y="3564847"/>
            <a:ext cx="4359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NUMBER OF PAID RESPONDER HOUSEHOLDS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D3AE9D9-2041-2B46-86B4-B83C56163A86}"/>
              </a:ext>
            </a:extLst>
          </p:cNvPr>
          <p:cNvSpPr txBox="1"/>
          <p:nvPr/>
        </p:nvSpPr>
        <p:spPr>
          <a:xfrm>
            <a:off x="1501867" y="4676564"/>
            <a:ext cx="4656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NUMBER OF FREE RESPONDER HOUSEHOLDS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4AC477F-5EF7-A44C-AB47-0945BFEE97D2}"/>
              </a:ext>
            </a:extLst>
          </p:cNvPr>
          <p:cNvSpPr txBox="1"/>
          <p:nvPr/>
        </p:nvSpPr>
        <p:spPr>
          <a:xfrm>
            <a:off x="7604544" y="4673059"/>
            <a:ext cx="3892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NUMBER OF SUSPENDED RESPONDERS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C63EADA-E405-BC4C-825E-960AB54B9081}"/>
              </a:ext>
            </a:extLst>
          </p:cNvPr>
          <p:cNvSpPr txBox="1"/>
          <p:nvPr/>
        </p:nvSpPr>
        <p:spPr>
          <a:xfrm>
            <a:off x="7571239" y="3588474"/>
            <a:ext cx="2693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NUMBER IN GROUP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2EE6E69-E150-C54C-983B-29383E3F4163}"/>
              </a:ext>
            </a:extLst>
          </p:cNvPr>
          <p:cNvSpPr txBox="1"/>
          <p:nvPr/>
        </p:nvSpPr>
        <p:spPr>
          <a:xfrm>
            <a:off x="1519056" y="5676103"/>
            <a:ext cx="3119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 OF BILLING CYCLE </a:t>
            </a:r>
          </a:p>
        </p:txBody>
      </p:sp>
    </p:spTree>
    <p:extLst>
      <p:ext uri="{BB962C8B-B14F-4D97-AF65-F5344CB8AC3E}">
        <p14:creationId xmlns:p14="http://schemas.microsoft.com/office/powerpoint/2010/main" val="2576423627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B7BC8-3A38-2C46-9443-C3DBCC40B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958" y="394390"/>
            <a:ext cx="11390242" cy="58275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7200" b="1" dirty="0"/>
              <a:t>Q:</a:t>
            </a:r>
            <a:r>
              <a:rPr lang="en-US" sz="7200" dirty="0"/>
              <a:t>  What is a RAID?</a:t>
            </a:r>
          </a:p>
          <a:p>
            <a:pPr marL="0" indent="0">
              <a:buNone/>
            </a:pP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093065216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B7BC8-3A38-2C46-9443-C3DBCC40B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957" y="394390"/>
            <a:ext cx="11533933" cy="61239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400" b="1" dirty="0"/>
              <a:t>A:</a:t>
            </a:r>
            <a:r>
              <a:rPr lang="en-US" sz="6400" dirty="0"/>
              <a:t>  RAID stands for </a:t>
            </a:r>
            <a:r>
              <a:rPr lang="en-US" sz="6400" b="1" dirty="0">
                <a:solidFill>
                  <a:srgbClr val="FF0000"/>
                </a:solidFill>
              </a:rPr>
              <a:t>R</a:t>
            </a:r>
            <a:r>
              <a:rPr lang="en-US" sz="6400" dirty="0"/>
              <a:t>eady</a:t>
            </a:r>
            <a:r>
              <a:rPr lang="en-US" sz="6400" b="1" dirty="0">
                <a:solidFill>
                  <a:srgbClr val="FF0000"/>
                </a:solidFill>
              </a:rPr>
              <a:t>A</a:t>
            </a:r>
            <a:r>
              <a:rPr lang="en-US" sz="6400" dirty="0"/>
              <a:t>lert </a:t>
            </a:r>
            <a:r>
              <a:rPr lang="en-US" sz="6400" b="1" dirty="0">
                <a:solidFill>
                  <a:srgbClr val="FF0000"/>
                </a:solidFill>
              </a:rPr>
              <a:t>ID</a:t>
            </a:r>
            <a:r>
              <a:rPr lang="en-US" sz="6400" b="1" dirty="0"/>
              <a:t>. </a:t>
            </a:r>
            <a:r>
              <a:rPr lang="en-US" sz="6400" dirty="0"/>
              <a:t>Each responder has his/her own unique RAID. In a household with two responders, the RAID number is the same, but the letter after the number is different, e.g. 20A, 20B. </a:t>
            </a:r>
          </a:p>
        </p:txBody>
      </p:sp>
    </p:spTree>
    <p:extLst>
      <p:ext uri="{BB962C8B-B14F-4D97-AF65-F5344CB8AC3E}">
        <p14:creationId xmlns:p14="http://schemas.microsoft.com/office/powerpoint/2010/main" val="389082967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74091FF-C350-2944-9417-62EBCE2327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8657" y="0"/>
            <a:ext cx="8655729" cy="6858000"/>
          </a:xfrm>
        </p:spPr>
      </p:pic>
    </p:spTree>
    <p:extLst>
      <p:ext uri="{BB962C8B-B14F-4D97-AF65-F5344CB8AC3E}">
        <p14:creationId xmlns:p14="http://schemas.microsoft.com/office/powerpoint/2010/main" val="471355990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A03865-50F7-3041-931D-18E31C0552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362" y="1483111"/>
            <a:ext cx="13728937" cy="61449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249AA7-70FB-6848-8355-B903357A7CF7}"/>
              </a:ext>
            </a:extLst>
          </p:cNvPr>
          <p:cNvSpPr txBox="1"/>
          <p:nvPr/>
        </p:nvSpPr>
        <p:spPr>
          <a:xfrm>
            <a:off x="510363" y="468351"/>
            <a:ext cx="53382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MOVE MOUSE OVER NAME</a:t>
            </a:r>
          </a:p>
        </p:txBody>
      </p:sp>
    </p:spTree>
    <p:extLst>
      <p:ext uri="{BB962C8B-B14F-4D97-AF65-F5344CB8AC3E}">
        <p14:creationId xmlns:p14="http://schemas.microsoft.com/office/powerpoint/2010/main" val="3407220529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708C7D-B4E1-1945-83FD-2C0D4882FC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472" y="1058779"/>
            <a:ext cx="11671678" cy="37057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D91ADC2-29FA-264C-AECD-4053B470B492}"/>
              </a:ext>
            </a:extLst>
          </p:cNvPr>
          <p:cNvSpPr txBox="1"/>
          <p:nvPr/>
        </p:nvSpPr>
        <p:spPr>
          <a:xfrm>
            <a:off x="8910681" y="2545694"/>
            <a:ext cx="1148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Print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BD447D-1211-9D4D-869B-54CD7D253B6D}"/>
              </a:ext>
            </a:extLst>
          </p:cNvPr>
          <p:cNvSpPr txBox="1"/>
          <p:nvPr/>
        </p:nvSpPr>
        <p:spPr>
          <a:xfrm>
            <a:off x="9568833" y="4933294"/>
            <a:ext cx="1509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Export</a:t>
            </a:r>
          </a:p>
        </p:txBody>
      </p:sp>
      <p:sp>
        <p:nvSpPr>
          <p:cNvPr id="7" name="Left Arrow 6">
            <a:extLst>
              <a:ext uri="{FF2B5EF4-FFF2-40B4-BE49-F238E27FC236}">
                <a16:creationId xmlns:a16="http://schemas.microsoft.com/office/drawing/2014/main" id="{79384D7F-6148-6D40-A6FB-EFFE9FCDCBB7}"/>
              </a:ext>
            </a:extLst>
          </p:cNvPr>
          <p:cNvSpPr/>
          <p:nvPr/>
        </p:nvSpPr>
        <p:spPr>
          <a:xfrm rot="13487877">
            <a:off x="9779031" y="2475056"/>
            <a:ext cx="1089498" cy="58366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Left Arrow 7">
            <a:extLst>
              <a:ext uri="{FF2B5EF4-FFF2-40B4-BE49-F238E27FC236}">
                <a16:creationId xmlns:a16="http://schemas.microsoft.com/office/drawing/2014/main" id="{FCA02267-FAC7-7844-812E-127C388D863B}"/>
              </a:ext>
            </a:extLst>
          </p:cNvPr>
          <p:cNvSpPr/>
          <p:nvPr/>
        </p:nvSpPr>
        <p:spPr>
          <a:xfrm rot="7419208">
            <a:off x="10533981" y="4096771"/>
            <a:ext cx="1089498" cy="555071"/>
          </a:xfrm>
          <a:prstGeom prst="leftArrow">
            <a:avLst/>
          </a:prstGeom>
          <a:solidFill>
            <a:srgbClr val="00F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6920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D1CFA-47F4-7C4A-B799-5E63F6E7A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Export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B27970-EE63-BF43-A0E1-E7CB7A6CDE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/>
              <a:t>The group data will be exported and downloaded automatically in </a:t>
            </a:r>
            <a:r>
              <a:rPr lang="en-US" sz="6000" b="1" dirty="0">
                <a:solidFill>
                  <a:srgbClr val="FF0000"/>
                </a:solidFill>
              </a:rPr>
              <a:t>.csv </a:t>
            </a:r>
            <a:r>
              <a:rPr lang="en-US" sz="6000" dirty="0"/>
              <a:t>format. Be sure to save it as an Excel document. </a:t>
            </a:r>
          </a:p>
          <a:p>
            <a:pPr marL="0" indent="0">
              <a:buNone/>
            </a:pP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843846855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4346E69-B5B5-EA41-BB1F-6096580EDA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2611" y="0"/>
            <a:ext cx="10167583" cy="6858000"/>
          </a:xfrm>
        </p:spPr>
      </p:pic>
    </p:spTree>
    <p:extLst>
      <p:ext uri="{BB962C8B-B14F-4D97-AF65-F5344CB8AC3E}">
        <p14:creationId xmlns:p14="http://schemas.microsoft.com/office/powerpoint/2010/main" val="3034894073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695A15-170A-D340-A7F4-D05B1412A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8000" dirty="0"/>
              <a:t>Any questions you can contact me at </a:t>
            </a:r>
          </a:p>
          <a:p>
            <a:pPr marL="0" indent="0">
              <a:buNone/>
            </a:pPr>
            <a:r>
              <a:rPr lang="en-US" sz="8000" dirty="0" err="1">
                <a:solidFill>
                  <a:srgbClr val="0432FF"/>
                </a:solidFill>
              </a:rPr>
              <a:t>larry@readyalert.com</a:t>
            </a:r>
            <a:endParaRPr lang="en-US" sz="8000" dirty="0">
              <a:solidFill>
                <a:srgbClr val="04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436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B7BC8-3A38-2C46-9443-C3DBCC40B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660" y="553416"/>
            <a:ext cx="11009243" cy="58275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8000" b="1" dirty="0"/>
              <a:t>Q:</a:t>
            </a:r>
            <a:r>
              <a:rPr lang="en-US" sz="8000" dirty="0"/>
              <a:t> What is the role of a group coordinator?</a:t>
            </a:r>
          </a:p>
          <a:p>
            <a:pPr marL="0" indent="0">
              <a:buNone/>
            </a:pP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4637574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B7BC8-3A38-2C46-9443-C3DBCC40B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660" y="553416"/>
            <a:ext cx="11009243" cy="58275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8000" b="1" dirty="0"/>
              <a:t>A:</a:t>
            </a:r>
            <a:r>
              <a:rPr lang="en-US" sz="8000" dirty="0"/>
              <a:t> Maintain a current list of trained responders; notify ReadyAlert Support of any changes in database.</a:t>
            </a:r>
          </a:p>
        </p:txBody>
      </p:sp>
    </p:spTree>
    <p:extLst>
      <p:ext uri="{BB962C8B-B14F-4D97-AF65-F5344CB8AC3E}">
        <p14:creationId xmlns:p14="http://schemas.microsoft.com/office/powerpoint/2010/main" val="6524142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B7BC8-3A38-2C46-9443-C3DBCC40B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660" y="553416"/>
            <a:ext cx="11009243" cy="58275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8000" b="1" dirty="0"/>
              <a:t>A:</a:t>
            </a:r>
            <a:r>
              <a:rPr lang="en-US" sz="8000" dirty="0"/>
              <a:t> Have responders confirm receipt of test alerts. </a:t>
            </a:r>
          </a:p>
        </p:txBody>
      </p:sp>
    </p:spTree>
    <p:extLst>
      <p:ext uri="{BB962C8B-B14F-4D97-AF65-F5344CB8AC3E}">
        <p14:creationId xmlns:p14="http://schemas.microsoft.com/office/powerpoint/2010/main" val="30985882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B7BC8-3A38-2C46-9443-C3DBCC40B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660" y="553416"/>
            <a:ext cx="11009243" cy="58275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8000" b="1" dirty="0"/>
              <a:t>A:</a:t>
            </a:r>
            <a:r>
              <a:rPr lang="en-US" sz="8000" dirty="0"/>
              <a:t> Coordinate live cardiac arrest drill(s).</a:t>
            </a:r>
          </a:p>
        </p:txBody>
      </p:sp>
    </p:spTree>
    <p:extLst>
      <p:ext uri="{BB962C8B-B14F-4D97-AF65-F5344CB8AC3E}">
        <p14:creationId xmlns:p14="http://schemas.microsoft.com/office/powerpoint/2010/main" val="11484131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B7BC8-3A38-2C46-9443-C3DBCC40B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660" y="553416"/>
            <a:ext cx="11009243" cy="58275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7200" b="1" dirty="0"/>
              <a:t>A. </a:t>
            </a:r>
            <a:r>
              <a:rPr lang="en-US" sz="7200" dirty="0"/>
              <a:t>Contact Public Safety for batteries and pads; monitor AED’s and cabinets.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0443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B7BC8-3A38-2C46-9443-C3DBCC40B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660" y="553416"/>
            <a:ext cx="11009243" cy="58275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8000" b="1" dirty="0"/>
              <a:t>A. </a:t>
            </a:r>
            <a:r>
              <a:rPr lang="en-US" sz="8000" dirty="0"/>
              <a:t>Facilitate training and re-training for their responders.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3428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AD062-4A92-1749-826D-5F4C89AEE6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57" y="182880"/>
            <a:ext cx="11743509" cy="64138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8000" dirty="0"/>
              <a:t>NEED INFORMATION?</a:t>
            </a:r>
          </a:p>
          <a:p>
            <a:pPr marL="0" indent="0">
              <a:buNone/>
            </a:pPr>
            <a:endParaRPr lang="en-US" sz="7200" dirty="0"/>
          </a:p>
          <a:p>
            <a:pPr marL="0" indent="0" algn="ctr">
              <a:buNone/>
            </a:pPr>
            <a:r>
              <a:rPr lang="en-US" sz="8000" dirty="0"/>
              <a:t>Go to </a:t>
            </a:r>
          </a:p>
          <a:p>
            <a:pPr marL="0" indent="0" algn="ctr">
              <a:buNone/>
            </a:pPr>
            <a:r>
              <a:rPr lang="en-US" sz="6600" dirty="0">
                <a:hlinkClick r:id="rId2"/>
              </a:rPr>
              <a:t>http://www.readyalertaed.com/</a:t>
            </a:r>
            <a:endParaRPr lang="en-US" sz="6600" dirty="0"/>
          </a:p>
          <a:p>
            <a:pPr marL="0" indent="0">
              <a:buNone/>
            </a:pPr>
            <a:endParaRPr lang="en-US" sz="7200" dirty="0"/>
          </a:p>
          <a:p>
            <a:pPr marL="0" indent="0">
              <a:buNone/>
            </a:pP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36300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B7BC8-3A38-2C46-9443-C3DBCC40B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660" y="553416"/>
            <a:ext cx="11009243" cy="58275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8000" b="1" dirty="0"/>
              <a:t>Q:</a:t>
            </a:r>
            <a:r>
              <a:rPr lang="en-US" sz="8000" dirty="0"/>
              <a:t>  What is </a:t>
            </a:r>
            <a:r>
              <a:rPr lang="en-US" sz="8000" dirty="0" err="1"/>
              <a:t>ReadyAlert’s</a:t>
            </a:r>
            <a:r>
              <a:rPr lang="en-US" sz="8000" dirty="0"/>
              <a:t> role in the Neighbors-Saving-Neighbors (</a:t>
            </a:r>
            <a:r>
              <a:rPr lang="en-US" sz="8000" dirty="0" err="1"/>
              <a:t>NSN</a:t>
            </a:r>
            <a:r>
              <a:rPr lang="en-US" sz="8000" dirty="0"/>
              <a:t>) program?</a:t>
            </a:r>
          </a:p>
          <a:p>
            <a:pPr marL="0" indent="0">
              <a:buNone/>
            </a:pPr>
            <a:r>
              <a:rPr lang="en-US" sz="4400" b="1" dirty="0"/>
              <a:t> </a:t>
            </a:r>
            <a:endParaRPr lang="en-US" sz="4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8512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5F4439F-9656-AF4B-830B-48923BABC1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5600" y="2286000"/>
            <a:ext cx="11320799" cy="2024064"/>
          </a:xfrm>
        </p:spPr>
      </p:pic>
    </p:spTree>
    <p:extLst>
      <p:ext uri="{BB962C8B-B14F-4D97-AF65-F5344CB8AC3E}">
        <p14:creationId xmlns:p14="http://schemas.microsoft.com/office/powerpoint/2010/main" val="9377857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311A718-6FB0-1A4A-8C67-2F05A1B713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54925" y="207674"/>
            <a:ext cx="8294914" cy="6442652"/>
          </a:xfrm>
        </p:spPr>
      </p:pic>
    </p:spTree>
    <p:extLst>
      <p:ext uri="{BB962C8B-B14F-4D97-AF65-F5344CB8AC3E}">
        <p14:creationId xmlns:p14="http://schemas.microsoft.com/office/powerpoint/2010/main" val="37683950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B7BC8-3A38-2C46-9443-C3DBCC40B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958" y="394390"/>
            <a:ext cx="11390242" cy="58275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8000" b="1" dirty="0"/>
              <a:t>Q:</a:t>
            </a:r>
            <a:r>
              <a:rPr lang="en-US" sz="8000" dirty="0"/>
              <a:t>  Are responders required to be re-trained every two years?</a:t>
            </a:r>
          </a:p>
        </p:txBody>
      </p:sp>
    </p:spTree>
    <p:extLst>
      <p:ext uri="{BB962C8B-B14F-4D97-AF65-F5344CB8AC3E}">
        <p14:creationId xmlns:p14="http://schemas.microsoft.com/office/powerpoint/2010/main" val="10063715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B7BC8-3A38-2C46-9443-C3DBCC40B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958" y="394390"/>
            <a:ext cx="11390242" cy="58275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8000" b="1" dirty="0"/>
              <a:t>A:</a:t>
            </a:r>
            <a:r>
              <a:rPr lang="en-US" sz="8000" dirty="0"/>
              <a:t>  No. Recommended but not required.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21811007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B7BC8-3A38-2C46-9443-C3DBCC40B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958" y="394390"/>
            <a:ext cx="11390242" cy="60064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7500" b="1" dirty="0"/>
              <a:t>Q:</a:t>
            </a:r>
            <a:r>
              <a:rPr lang="en-US" sz="7500" dirty="0"/>
              <a:t>  After group responders are initially trained by Public Safety, how are new responders trained and current responders re-trained?</a:t>
            </a:r>
          </a:p>
        </p:txBody>
      </p:sp>
    </p:spTree>
    <p:extLst>
      <p:ext uri="{BB962C8B-B14F-4D97-AF65-F5344CB8AC3E}">
        <p14:creationId xmlns:p14="http://schemas.microsoft.com/office/powerpoint/2010/main" val="37973040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B7BC8-3A38-2C46-9443-C3DBCC40B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703" y="156755"/>
            <a:ext cx="11403873" cy="64791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8000" b="1" dirty="0"/>
              <a:t>A:</a:t>
            </a:r>
            <a:r>
              <a:rPr lang="en-US" sz="8000" dirty="0"/>
              <a:t> Through Public Safety at $25 each; </a:t>
            </a:r>
            <a:endParaRPr lang="en-US" sz="8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2846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B7BC8-3A38-2C46-9443-C3DBCC40B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703" y="156755"/>
            <a:ext cx="11403873" cy="64791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8000" b="1" dirty="0"/>
              <a:t>- </a:t>
            </a:r>
            <a:r>
              <a:rPr lang="en-US" sz="8000" dirty="0"/>
              <a:t>Coordinator - at no cost by using CPR/AED training kit that was initially provided by Public Safety; </a:t>
            </a:r>
            <a:endParaRPr lang="en-US" sz="8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328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B7BC8-3A38-2C46-9443-C3DBCC40B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703" y="156755"/>
            <a:ext cx="11403873" cy="6479176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en-US" sz="8000" dirty="0"/>
              <a:t>Free by contacting The Villages CERT at </a:t>
            </a:r>
            <a:r>
              <a:rPr lang="en-US" sz="8000" b="1" dirty="0">
                <a:solidFill>
                  <a:srgbClr val="0070C0"/>
                </a:solidFill>
                <a:hlinkClick r:id="rId3"/>
              </a:rPr>
              <a:t>https://certofthevillages</a:t>
            </a:r>
            <a:r>
              <a:rPr lang="en-US" sz="8000" b="1" dirty="0">
                <a:solidFill>
                  <a:srgbClr val="0070C0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8000" b="1" dirty="0">
                <a:solidFill>
                  <a:srgbClr val="0070C0"/>
                </a:solidFill>
              </a:rPr>
              <a:t>org</a:t>
            </a:r>
          </a:p>
        </p:txBody>
      </p:sp>
    </p:spTree>
    <p:extLst>
      <p:ext uri="{BB962C8B-B14F-4D97-AF65-F5344CB8AC3E}">
        <p14:creationId xmlns:p14="http://schemas.microsoft.com/office/powerpoint/2010/main" val="12217892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B7BC8-3A38-2C46-9443-C3DBCC40B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703" y="156755"/>
            <a:ext cx="11403873" cy="6479176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en-US" sz="8000" dirty="0"/>
              <a:t>Through ReadyAlert for $10 each – contact Martha Mitchell @ </a:t>
            </a:r>
            <a:r>
              <a:rPr lang="en-US" sz="8000" b="1" dirty="0"/>
              <a:t>marthamitchell17825</a:t>
            </a:r>
          </a:p>
          <a:p>
            <a:pPr marL="0" indent="0">
              <a:buNone/>
            </a:pPr>
            <a:r>
              <a:rPr lang="en-US" sz="8000" b="1" dirty="0"/>
              <a:t>@gmail.com</a:t>
            </a:r>
            <a:endParaRPr lang="en-US" sz="8000" dirty="0"/>
          </a:p>
          <a:p>
            <a:pPr marL="0" indent="0">
              <a:buNone/>
            </a:pPr>
            <a:endParaRPr lang="en-US" sz="6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6988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B7BC8-3A38-2C46-9443-C3DBCC40B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660" y="553416"/>
            <a:ext cx="11009243" cy="58275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8000" b="1" dirty="0"/>
              <a:t>Q:</a:t>
            </a:r>
            <a:r>
              <a:rPr lang="en-US" sz="8000" dirty="0"/>
              <a:t> What telephone numbers are associated with a </a:t>
            </a:r>
            <a:r>
              <a:rPr lang="en-US" sz="8000" b="1" dirty="0"/>
              <a:t>VOICE</a:t>
            </a:r>
            <a:r>
              <a:rPr lang="en-US" sz="8000" dirty="0"/>
              <a:t> alert?</a:t>
            </a:r>
          </a:p>
          <a:p>
            <a:pPr marL="0" indent="0">
              <a:buNone/>
            </a:pPr>
            <a:endParaRPr lang="en-US" sz="4100" b="1" dirty="0"/>
          </a:p>
        </p:txBody>
      </p:sp>
    </p:spTree>
    <p:extLst>
      <p:ext uri="{BB962C8B-B14F-4D97-AF65-F5344CB8AC3E}">
        <p14:creationId xmlns:p14="http://schemas.microsoft.com/office/powerpoint/2010/main" val="3751983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BFF526-6B97-464F-8BC8-29789A13DC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269" y="25165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8000" dirty="0"/>
              <a:t>Delivers cardiac arrest alerts to responder’s devices. </a:t>
            </a:r>
          </a:p>
        </p:txBody>
      </p:sp>
    </p:spTree>
    <p:extLst>
      <p:ext uri="{BB962C8B-B14F-4D97-AF65-F5344CB8AC3E}">
        <p14:creationId xmlns:p14="http://schemas.microsoft.com/office/powerpoint/2010/main" val="32702637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B7BC8-3A38-2C46-9443-C3DBCC40B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660" y="553416"/>
            <a:ext cx="11009243" cy="58275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9600" b="1" dirty="0"/>
              <a:t>A:</a:t>
            </a:r>
            <a:r>
              <a:rPr lang="en-US" sz="9600" dirty="0"/>
              <a:t>   (866) 418-0641</a:t>
            </a:r>
          </a:p>
          <a:p>
            <a:pPr marL="0" indent="0">
              <a:buNone/>
            </a:pPr>
            <a:r>
              <a:rPr lang="en-US" sz="9600" dirty="0"/>
              <a:t>	</a:t>
            </a:r>
            <a:r>
              <a:rPr lang="en-US" sz="9600"/>
              <a:t>	(866) 418-6183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9425385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B7BC8-3A38-2C46-9443-C3DBCC40B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660" y="553416"/>
            <a:ext cx="11009243" cy="58275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8000" b="1" dirty="0"/>
              <a:t>- </a:t>
            </a:r>
            <a:r>
              <a:rPr lang="en-US" sz="8000" dirty="0"/>
              <a:t>This number should be entered into contacts with a name of CARDIAC ARREST and a unique ring tone selected.  </a:t>
            </a:r>
          </a:p>
        </p:txBody>
      </p:sp>
    </p:spTree>
    <p:extLst>
      <p:ext uri="{BB962C8B-B14F-4D97-AF65-F5344CB8AC3E}">
        <p14:creationId xmlns:p14="http://schemas.microsoft.com/office/powerpoint/2010/main" val="8289628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B7BC8-3A38-2C46-9443-C3DBCC40B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230" y="371301"/>
            <a:ext cx="11287540" cy="611539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8000" b="1" dirty="0"/>
              <a:t>- </a:t>
            </a:r>
            <a:r>
              <a:rPr lang="en-US" sz="8000" dirty="0"/>
              <a:t>If the “do not disturb feature” is used on the phone, make sure this contact is saved as a “favorite.”</a:t>
            </a:r>
          </a:p>
        </p:txBody>
      </p:sp>
    </p:spTree>
    <p:extLst>
      <p:ext uri="{BB962C8B-B14F-4D97-AF65-F5344CB8AC3E}">
        <p14:creationId xmlns:p14="http://schemas.microsoft.com/office/powerpoint/2010/main" val="36434169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B7BC8-3A38-2C46-9443-C3DBCC40B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230" y="371301"/>
            <a:ext cx="11287540" cy="611539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8000" dirty="0"/>
              <a:t>- If not, the phone will not ring when there is an alert.</a:t>
            </a:r>
            <a:r>
              <a:rPr lang="en-US" sz="8000" dirty="0">
                <a:effectLst/>
              </a:rPr>
              <a:t> 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40381338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B7BC8-3A38-2C46-9443-C3DBCC40B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394" y="182880"/>
            <a:ext cx="10903509" cy="61980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8000" b="1" dirty="0"/>
              <a:t>Q:</a:t>
            </a:r>
            <a:r>
              <a:rPr lang="en-US" sz="8000" dirty="0"/>
              <a:t> What ID number is associated with a text alert?</a:t>
            </a:r>
          </a:p>
          <a:p>
            <a:pPr marL="0" indent="0">
              <a:buNone/>
            </a:pPr>
            <a:endParaRPr lang="en-US" sz="8000" dirty="0"/>
          </a:p>
          <a:p>
            <a:pPr marL="0" indent="0">
              <a:buNone/>
            </a:pPr>
            <a:endParaRPr lang="en-US" sz="4100" b="1" dirty="0"/>
          </a:p>
        </p:txBody>
      </p:sp>
    </p:spTree>
    <p:extLst>
      <p:ext uri="{BB962C8B-B14F-4D97-AF65-F5344CB8AC3E}">
        <p14:creationId xmlns:p14="http://schemas.microsoft.com/office/powerpoint/2010/main" val="33650229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B7BC8-3A38-2C46-9443-C3DBCC40B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394" y="182880"/>
            <a:ext cx="10903509" cy="61980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8000" b="1" dirty="0"/>
              <a:t>A: </a:t>
            </a:r>
            <a:r>
              <a:rPr lang="en-US" sz="8000" dirty="0"/>
              <a:t>It is a random number and should not be saved.</a:t>
            </a:r>
          </a:p>
          <a:p>
            <a:pPr marL="0" indent="0">
              <a:buNone/>
            </a:pPr>
            <a:endParaRPr lang="en-US" sz="4100" b="1" dirty="0"/>
          </a:p>
        </p:txBody>
      </p:sp>
    </p:spTree>
    <p:extLst>
      <p:ext uri="{BB962C8B-B14F-4D97-AF65-F5344CB8AC3E}">
        <p14:creationId xmlns:p14="http://schemas.microsoft.com/office/powerpoint/2010/main" val="36919747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B7BC8-3A38-2C46-9443-C3DBCC40B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660" y="553416"/>
            <a:ext cx="11009243" cy="58275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8000" b="1" dirty="0"/>
              <a:t>Q:</a:t>
            </a:r>
            <a:r>
              <a:rPr lang="en-US" sz="8000" dirty="0"/>
              <a:t>  Should responders have voice and text on their cell phone?</a:t>
            </a:r>
          </a:p>
          <a:p>
            <a:pPr marL="0" indent="0">
              <a:buNone/>
            </a:pP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243452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B7BC8-3A38-2C46-9443-C3DBCC40B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660" y="553416"/>
            <a:ext cx="11009243" cy="58275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8000" b="1" dirty="0"/>
              <a:t>A:</a:t>
            </a:r>
            <a:r>
              <a:rPr lang="en-US" sz="8000" dirty="0"/>
              <a:t>  Yes. With voice, the phone rings and can be used as an “alarm.”</a:t>
            </a:r>
          </a:p>
        </p:txBody>
      </p:sp>
    </p:spTree>
    <p:extLst>
      <p:ext uri="{BB962C8B-B14F-4D97-AF65-F5344CB8AC3E}">
        <p14:creationId xmlns:p14="http://schemas.microsoft.com/office/powerpoint/2010/main" val="40824355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B7BC8-3A38-2C46-9443-C3DBCC40B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660" y="553416"/>
            <a:ext cx="11009243" cy="58275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8000" b="1" dirty="0"/>
              <a:t>- </a:t>
            </a:r>
            <a:r>
              <a:rPr lang="en-US" sz="8000" dirty="0"/>
              <a:t>With text, the phone only tones once, but the message can be easily read. Important to have phone on at night.</a:t>
            </a:r>
            <a:r>
              <a:rPr lang="en-US" sz="8000" dirty="0">
                <a:effectLst/>
              </a:rPr>
              <a:t> 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34546830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B7BC8-3A38-2C46-9443-C3DBCC40B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660" y="553416"/>
            <a:ext cx="11009243" cy="58275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8000" b="1" dirty="0"/>
              <a:t>Q:</a:t>
            </a:r>
            <a:r>
              <a:rPr lang="en-US" sz="8000" dirty="0"/>
              <a:t>  Should responders confirm general test alert to ReadyAlert?</a:t>
            </a:r>
          </a:p>
        </p:txBody>
      </p:sp>
    </p:spTree>
    <p:extLst>
      <p:ext uri="{BB962C8B-B14F-4D97-AF65-F5344CB8AC3E}">
        <p14:creationId xmlns:p14="http://schemas.microsoft.com/office/powerpoint/2010/main" val="1529534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B7BC8-3A38-2C46-9443-C3DBCC40B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660" y="553416"/>
            <a:ext cx="11009243" cy="58275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/>
              <a:t> </a:t>
            </a:r>
            <a:r>
              <a:rPr lang="en-US" sz="8000" dirty="0"/>
              <a:t>Sends general test alerts.</a:t>
            </a:r>
          </a:p>
        </p:txBody>
      </p:sp>
    </p:spTree>
    <p:extLst>
      <p:ext uri="{BB962C8B-B14F-4D97-AF65-F5344CB8AC3E}">
        <p14:creationId xmlns:p14="http://schemas.microsoft.com/office/powerpoint/2010/main" val="30562217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B7BC8-3A38-2C46-9443-C3DBCC40B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660" y="553416"/>
            <a:ext cx="11009243" cy="58275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8000" b="1" dirty="0"/>
              <a:t>A:</a:t>
            </a:r>
            <a:r>
              <a:rPr lang="en-US" sz="8000" dirty="0"/>
              <a:t>  No. We recommend that they confirm receipt of the test alert to their group coordinator or designee.</a:t>
            </a:r>
          </a:p>
        </p:txBody>
      </p:sp>
    </p:spTree>
    <p:extLst>
      <p:ext uri="{BB962C8B-B14F-4D97-AF65-F5344CB8AC3E}">
        <p14:creationId xmlns:p14="http://schemas.microsoft.com/office/powerpoint/2010/main" val="16440012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B7BC8-3A38-2C46-9443-C3DBCC40B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660" y="553416"/>
            <a:ext cx="11009243" cy="58275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8000" b="1" dirty="0"/>
              <a:t>Q:</a:t>
            </a:r>
            <a:r>
              <a:rPr lang="en-US" sz="8000" dirty="0"/>
              <a:t>  What should a coordinator do if notified by a responder that he/she did not receive a test alert?</a:t>
            </a:r>
          </a:p>
          <a:p>
            <a:pPr marL="0" indent="0">
              <a:buNone/>
            </a:pP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3816143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B7BC8-3A38-2C46-9443-C3DBCC40B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660" y="553416"/>
            <a:ext cx="11009243" cy="58275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8000" b="1" dirty="0"/>
              <a:t>A:</a:t>
            </a:r>
            <a:r>
              <a:rPr lang="en-US" sz="8000" dirty="0"/>
              <a:t> Go to </a:t>
            </a:r>
            <a:r>
              <a:rPr lang="en-US" sz="8000" b="1" dirty="0" err="1">
                <a:solidFill>
                  <a:schemeClr val="accent1"/>
                </a:solidFill>
              </a:rPr>
              <a:t>www.readyalertaed.com</a:t>
            </a:r>
            <a:r>
              <a:rPr lang="en-US" sz="8000" dirty="0"/>
              <a:t> and click on </a:t>
            </a:r>
            <a:r>
              <a:rPr lang="en-US" sz="8000" b="1" dirty="0"/>
              <a:t>Support</a:t>
            </a:r>
            <a:r>
              <a:rPr lang="en-US" sz="8000" dirty="0"/>
              <a:t> (upper right-hand corner of page).  </a:t>
            </a:r>
          </a:p>
        </p:txBody>
      </p:sp>
    </p:spTree>
    <p:extLst>
      <p:ext uri="{BB962C8B-B14F-4D97-AF65-F5344CB8AC3E}">
        <p14:creationId xmlns:p14="http://schemas.microsoft.com/office/powerpoint/2010/main" val="33247109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EF008A3-878B-7740-AC03-5D14037375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950" y="2949938"/>
            <a:ext cx="11587163" cy="893037"/>
          </a:xfrm>
        </p:spPr>
      </p:pic>
      <p:sp>
        <p:nvSpPr>
          <p:cNvPr id="7" name="Right Arrow 6">
            <a:extLst>
              <a:ext uri="{FF2B5EF4-FFF2-40B4-BE49-F238E27FC236}">
                <a16:creationId xmlns:a16="http://schemas.microsoft.com/office/drawing/2014/main" id="{CAF11F4B-A694-4F4A-9D96-AF0ED5618DCA}"/>
              </a:ext>
            </a:extLst>
          </p:cNvPr>
          <p:cNvSpPr/>
          <p:nvPr/>
        </p:nvSpPr>
        <p:spPr>
          <a:xfrm rot="7537349" flipH="1">
            <a:off x="6923315" y="3944881"/>
            <a:ext cx="2534195" cy="1319349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9E2348-DE69-EA4C-8DE9-AE5B9954FA2A}"/>
              </a:ext>
            </a:extLst>
          </p:cNvPr>
          <p:cNvSpPr txBox="1"/>
          <p:nvPr/>
        </p:nvSpPr>
        <p:spPr>
          <a:xfrm>
            <a:off x="2899954" y="664582"/>
            <a:ext cx="85300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On Navigation Bar</a:t>
            </a:r>
          </a:p>
        </p:txBody>
      </p:sp>
    </p:spTree>
    <p:extLst>
      <p:ext uri="{BB962C8B-B14F-4D97-AF65-F5344CB8AC3E}">
        <p14:creationId xmlns:p14="http://schemas.microsoft.com/office/powerpoint/2010/main" val="39111404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B7BC8-3A38-2C46-9443-C3DBCC40B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660" y="553416"/>
            <a:ext cx="11009243" cy="58275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8000" dirty="0"/>
              <a:t>- Complete and submit the support ticket. Provide the responder(s) name(s) for retest. </a:t>
            </a:r>
          </a:p>
        </p:txBody>
      </p:sp>
    </p:spTree>
    <p:extLst>
      <p:ext uri="{BB962C8B-B14F-4D97-AF65-F5344CB8AC3E}">
        <p14:creationId xmlns:p14="http://schemas.microsoft.com/office/powerpoint/2010/main" val="11139111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B7BC8-3A38-2C46-9443-C3DBCC40B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131" y="222069"/>
            <a:ext cx="11756571" cy="64269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8000" b="1" dirty="0"/>
              <a:t>Q:</a:t>
            </a:r>
            <a:r>
              <a:rPr lang="en-US" sz="8000" dirty="0"/>
              <a:t>  Should responders have an email address?</a:t>
            </a:r>
          </a:p>
          <a:p>
            <a:pPr marL="0" indent="0">
              <a:buNone/>
            </a:pP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38160737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B7BC8-3A38-2C46-9443-C3DBCC40B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131" y="222069"/>
            <a:ext cx="11756571" cy="64269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8000" b="1" dirty="0"/>
              <a:t>A:</a:t>
            </a:r>
            <a:r>
              <a:rPr lang="en-US" sz="8000" dirty="0"/>
              <a:t>  It is not necessary.  Coordinators have an email address in their record so that they have a record of all alerts sent. </a:t>
            </a:r>
          </a:p>
        </p:txBody>
      </p:sp>
    </p:spTree>
    <p:extLst>
      <p:ext uri="{BB962C8B-B14F-4D97-AF65-F5344CB8AC3E}">
        <p14:creationId xmlns:p14="http://schemas.microsoft.com/office/powerpoint/2010/main" val="121639771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605040-38D5-6546-8977-C6CC41A489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6589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8000" dirty="0"/>
              <a:t>After November 2020, we do not request email addresses for responders. </a:t>
            </a:r>
          </a:p>
        </p:txBody>
      </p:sp>
    </p:spTree>
    <p:extLst>
      <p:ext uri="{BB962C8B-B14F-4D97-AF65-F5344CB8AC3E}">
        <p14:creationId xmlns:p14="http://schemas.microsoft.com/office/powerpoint/2010/main" val="20856913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B7BC8-3A38-2C46-9443-C3DBCC40B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660" y="553416"/>
            <a:ext cx="11009243" cy="58275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8000" b="1" dirty="0"/>
              <a:t>Q:</a:t>
            </a:r>
            <a:r>
              <a:rPr lang="en-US" sz="8000" dirty="0"/>
              <a:t>  Can a responder reply back to a text alert?</a:t>
            </a:r>
          </a:p>
          <a:p>
            <a:pPr marL="0" indent="0">
              <a:buNone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90912936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B7BC8-3A38-2C46-9443-C3DBCC40B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660" y="553416"/>
            <a:ext cx="11009243" cy="58275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8000" b="1" dirty="0"/>
              <a:t>A:</a:t>
            </a:r>
            <a:r>
              <a:rPr lang="en-US" sz="8000" dirty="0"/>
              <a:t>  Yes, but it is not necessary unless the coordinator is accessing his/her RA account to view confirmations.</a:t>
            </a:r>
            <a:endParaRPr lang="en-US" sz="8000" dirty="0">
              <a:effectLst/>
            </a:endParaRPr>
          </a:p>
          <a:p>
            <a:pPr marL="0" indent="0">
              <a:buNone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784821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B7BC8-3A38-2C46-9443-C3DBCC40B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660" y="553416"/>
            <a:ext cx="11009243" cy="58275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8000" dirty="0"/>
              <a:t>Works closely with the group coordinator to maintain a current notification database; </a:t>
            </a:r>
          </a:p>
        </p:txBody>
      </p:sp>
    </p:spTree>
    <p:extLst>
      <p:ext uri="{BB962C8B-B14F-4D97-AF65-F5344CB8AC3E}">
        <p14:creationId xmlns:p14="http://schemas.microsoft.com/office/powerpoint/2010/main" val="349384581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B7BC8-3A38-2C46-9443-C3DBCC40B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660" y="553416"/>
            <a:ext cx="11009243" cy="58275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8000" b="1" dirty="0"/>
              <a:t>Q: </a:t>
            </a:r>
            <a:r>
              <a:rPr lang="en-US" sz="8000" dirty="0"/>
              <a:t> Can a coordinator make changes to their group data?</a:t>
            </a:r>
          </a:p>
          <a:p>
            <a:pPr marL="0" indent="0">
              <a:buNone/>
            </a:pP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309663090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B7BC8-3A38-2C46-9443-C3DBCC40B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660" y="553416"/>
            <a:ext cx="11009243" cy="58275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8000" b="1" dirty="0"/>
              <a:t>A:</a:t>
            </a:r>
            <a:r>
              <a:rPr lang="en-US" sz="8000" dirty="0"/>
              <a:t>  No.  The system is read-only.  Email support for changes.</a:t>
            </a:r>
            <a:r>
              <a:rPr lang="en-US" sz="8000" dirty="0">
                <a:effectLst/>
              </a:rPr>
              <a:t> 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81145502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B7BC8-3A38-2C46-9443-C3DBCC40B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660" y="553416"/>
            <a:ext cx="11009243" cy="58275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8000" b="1" dirty="0"/>
              <a:t>Q: </a:t>
            </a:r>
            <a:r>
              <a:rPr lang="en-US" sz="8000" dirty="0"/>
              <a:t>Should cardiac arrest drills be held?</a:t>
            </a:r>
          </a:p>
          <a:p>
            <a:pPr marL="0" indent="0">
              <a:buNone/>
            </a:pPr>
            <a:endParaRPr lang="en-US" sz="4400" b="1" dirty="0"/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2721913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B7BC8-3A38-2C46-9443-C3DBCC40B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660" y="553416"/>
            <a:ext cx="11009243" cy="58275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8000" b="1" dirty="0"/>
              <a:t>A: </a:t>
            </a:r>
            <a:r>
              <a:rPr lang="en-US" sz="8000" dirty="0"/>
              <a:t>It is highly recommended that a cardiac arrest drill be held at least once a year.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9700252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B7BC8-3A38-2C46-9443-C3DBCC40B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660" y="553416"/>
            <a:ext cx="11009243" cy="58275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8000" dirty="0"/>
              <a:t>- Important to know the responder’s physical readiness and equipment condition. </a:t>
            </a:r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4476841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B7BC8-3A38-2C46-9443-C3DBCC40B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378" y="163671"/>
            <a:ext cx="11009243" cy="65519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8000" b="1" dirty="0"/>
              <a:t>- </a:t>
            </a:r>
            <a:r>
              <a:rPr lang="en-US" sz="8000" dirty="0"/>
              <a:t>a practice drill re-energizes the group.  Complacency diminishes readiness, program awareness and </a:t>
            </a:r>
            <a:r>
              <a:rPr lang="en-US" sz="8000" b="1" dirty="0">
                <a:solidFill>
                  <a:srgbClr val="00B050"/>
                </a:solidFill>
              </a:rPr>
              <a:t>fund raising</a:t>
            </a:r>
            <a:r>
              <a:rPr lang="en-US" sz="8000" dirty="0"/>
              <a:t>.  </a:t>
            </a:r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0785276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B7BC8-3A38-2C46-9443-C3DBCC40B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660" y="553416"/>
            <a:ext cx="11009243" cy="58275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8000" b="1" dirty="0">
                <a:solidFill>
                  <a:srgbClr val="FF0000"/>
                </a:solidFill>
              </a:rPr>
              <a:t>Cardiac Arrest Drill </a:t>
            </a:r>
            <a:r>
              <a:rPr lang="en-US" sz="8000" b="1" dirty="0"/>
              <a:t>– </a:t>
            </a:r>
            <a:r>
              <a:rPr lang="en-US" sz="8000" dirty="0"/>
              <a:t>scheduled through ReadyAlert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27544721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B7BC8-3A38-2C46-9443-C3DBCC40B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660" y="553415"/>
            <a:ext cx="11313666" cy="61347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8000" b="1" dirty="0"/>
              <a:t>Q: </a:t>
            </a:r>
            <a:r>
              <a:rPr lang="en-US" sz="8000" dirty="0"/>
              <a:t>How are cardiac arrest drills through ReadyAlert scheduled?</a:t>
            </a:r>
          </a:p>
          <a:p>
            <a:pPr marL="0" indent="0">
              <a:buNone/>
            </a:pP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77432261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B7BC8-3A38-2C46-9443-C3DBCC40B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675" y="223631"/>
            <a:ext cx="11433641" cy="64320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8000" b="1" dirty="0"/>
              <a:t>A: </a:t>
            </a:r>
            <a:r>
              <a:rPr lang="en-US" sz="8000" dirty="0"/>
              <a:t>Contact support with date, time and complete address including Zip Code.</a:t>
            </a:r>
            <a:endParaRPr lang="en-US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57210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B7BC8-3A38-2C46-9443-C3DBCC40B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675" y="223631"/>
            <a:ext cx="11433641" cy="64320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8000" b="1" dirty="0"/>
              <a:t>A: </a:t>
            </a:r>
            <a:r>
              <a:rPr lang="en-US" sz="8000" dirty="0"/>
              <a:t>Alert time is scheduled by 15-minute increments, e.g. 6:00, 6:15, 6:30, 6:45, etc. </a:t>
            </a:r>
            <a:endParaRPr lang="en-US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559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B7BC8-3A38-2C46-9443-C3DBCC40B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660" y="553416"/>
            <a:ext cx="11009243" cy="58275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8000" dirty="0"/>
              <a:t>Works closely with Public Safety and the coordinator in assisting new groups joining the NSN program.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9987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B7BC8-3A38-2C46-9443-C3DBCC40B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675" y="223631"/>
            <a:ext cx="11433641" cy="64320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8000" dirty="0">
                <a:solidFill>
                  <a:srgbClr val="FF0000"/>
                </a:solidFill>
              </a:rPr>
              <a:t>- Do not schedule more than one week prior.</a:t>
            </a:r>
          </a:p>
        </p:txBody>
      </p:sp>
    </p:spTree>
    <p:extLst>
      <p:ext uri="{BB962C8B-B14F-4D97-AF65-F5344CB8AC3E}">
        <p14:creationId xmlns:p14="http://schemas.microsoft.com/office/powerpoint/2010/main" val="258920180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B7BC8-3A38-2C46-9443-C3DBCC40B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660" y="553416"/>
            <a:ext cx="11009243" cy="58275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8000" dirty="0"/>
              <a:t>- All </a:t>
            </a:r>
            <a:r>
              <a:rPr lang="en-US" sz="8000" b="1" u="sng" dirty="0"/>
              <a:t>activated</a:t>
            </a:r>
            <a:r>
              <a:rPr lang="en-US" sz="8000" dirty="0"/>
              <a:t> responder household (Primary and Alternate) will be sent the alert.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93270541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B7BC8-3A38-2C46-9443-C3DBCC40B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660" y="553416"/>
            <a:ext cx="11009243" cy="58275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8000" b="1" dirty="0"/>
              <a:t>Q: </a:t>
            </a:r>
            <a:r>
              <a:rPr lang="en-US" sz="8000" dirty="0"/>
              <a:t>Can suspended responder household be included?</a:t>
            </a:r>
          </a:p>
          <a:p>
            <a:pPr marL="0" indent="0">
              <a:buNone/>
            </a:pPr>
            <a:r>
              <a:rPr lang="en-US" sz="8000" dirty="0"/>
              <a:t>A: YES</a:t>
            </a:r>
          </a:p>
          <a:p>
            <a:pPr marL="0" indent="0">
              <a:buNone/>
            </a:pP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411706441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B7BC8-3A38-2C46-9443-C3DBCC40B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660" y="553416"/>
            <a:ext cx="11009243" cy="58275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8000" dirty="0"/>
              <a:t>- When a </a:t>
            </a:r>
            <a:r>
              <a:rPr lang="en-US" sz="8000" i="1" dirty="0"/>
              <a:t>cardiac arrest drill </a:t>
            </a:r>
            <a:r>
              <a:rPr lang="en-US" sz="8000" dirty="0"/>
              <a:t>is requested through Support.</a:t>
            </a:r>
            <a:endParaRPr lang="en-US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99840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B7BC8-3A38-2C46-9443-C3DBCC40B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824" y="253611"/>
            <a:ext cx="11782268" cy="64020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8000" dirty="0"/>
              <a:t>- include the name(s) of an Alternate(s) and/or suspended household(s).</a:t>
            </a:r>
            <a:endParaRPr lang="en-US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44031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B7BC8-3A38-2C46-9443-C3DBCC40B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660" y="553416"/>
            <a:ext cx="11009243" cy="58275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8000" b="1" dirty="0"/>
              <a:t>Q:</a:t>
            </a:r>
            <a:r>
              <a:rPr lang="en-US" sz="8000" dirty="0"/>
              <a:t>  Where should responders park when arriving at the cardiac arrest alert location?</a:t>
            </a:r>
          </a:p>
        </p:txBody>
      </p:sp>
    </p:spTree>
    <p:extLst>
      <p:ext uri="{BB962C8B-B14F-4D97-AF65-F5344CB8AC3E}">
        <p14:creationId xmlns:p14="http://schemas.microsoft.com/office/powerpoint/2010/main" val="234970770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B7BC8-3A38-2C46-9443-C3DBCC40B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660" y="553416"/>
            <a:ext cx="11009243" cy="58275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8000" b="1" dirty="0"/>
              <a:t>A:</a:t>
            </a:r>
            <a:r>
              <a:rPr lang="en-US" sz="8000" dirty="0"/>
              <a:t> Park on the grass or the neighbor’s driveway not on the street or in the driveway. </a:t>
            </a:r>
          </a:p>
        </p:txBody>
      </p:sp>
    </p:spTree>
    <p:extLst>
      <p:ext uri="{BB962C8B-B14F-4D97-AF65-F5344CB8AC3E}">
        <p14:creationId xmlns:p14="http://schemas.microsoft.com/office/powerpoint/2010/main" val="63703988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B7BC8-3A38-2C46-9443-C3DBCC40B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660" y="553416"/>
            <a:ext cx="11009243" cy="58275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8000" b="1" dirty="0"/>
              <a:t>- </a:t>
            </a:r>
            <a:r>
              <a:rPr lang="en-US" sz="8000" dirty="0"/>
              <a:t>The area that needs to be open is the street (both sides) and the driveway. </a:t>
            </a:r>
          </a:p>
        </p:txBody>
      </p:sp>
    </p:spTree>
    <p:extLst>
      <p:ext uri="{BB962C8B-B14F-4D97-AF65-F5344CB8AC3E}">
        <p14:creationId xmlns:p14="http://schemas.microsoft.com/office/powerpoint/2010/main" val="168181547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B7BC8-3A38-2C46-9443-C3DBCC40B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660" y="553416"/>
            <a:ext cx="11009243" cy="58275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8000" b="1" dirty="0"/>
              <a:t>- </a:t>
            </a:r>
            <a:r>
              <a:rPr lang="en-US" sz="8000" dirty="0"/>
              <a:t>This area needs to be open for at least one fire engine (34.5’) one ambulance (14’) and one rescue (14’). </a:t>
            </a:r>
            <a:r>
              <a:rPr lang="en-US" sz="8000" dirty="0">
                <a:effectLst/>
              </a:rPr>
              <a:t> 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382685642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45F7C9E-9DF5-7848-B011-625208EF00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12574" y="-576469"/>
            <a:ext cx="9878325" cy="7633252"/>
          </a:xfrm>
        </p:spPr>
      </p:pic>
    </p:spTree>
    <p:extLst>
      <p:ext uri="{BB962C8B-B14F-4D97-AF65-F5344CB8AC3E}">
        <p14:creationId xmlns:p14="http://schemas.microsoft.com/office/powerpoint/2010/main" val="3460879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C4551-8397-194F-B082-EFBBEE4C7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930" y="253185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/>
              <a:t>OPERATIONAL</a:t>
            </a:r>
          </a:p>
        </p:txBody>
      </p:sp>
    </p:spTree>
    <p:extLst>
      <p:ext uri="{BB962C8B-B14F-4D97-AF65-F5344CB8AC3E}">
        <p14:creationId xmlns:p14="http://schemas.microsoft.com/office/powerpoint/2010/main" val="227936950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B7BC8-3A38-2C46-9443-C3DBCC40B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660" y="553416"/>
            <a:ext cx="11009243" cy="58275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8000" b="1" dirty="0"/>
              <a:t>Q</a:t>
            </a:r>
            <a:r>
              <a:rPr lang="en-US" sz="8000" dirty="0"/>
              <a:t>: When the person who is with the patient states that there is a DNR, does the responder(s) take their word for it?</a:t>
            </a:r>
          </a:p>
          <a:p>
            <a:pPr marL="0" indent="0">
              <a:buNone/>
            </a:pP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45899224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B7BC8-3A38-2C46-9443-C3DBCC40B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660" y="553416"/>
            <a:ext cx="11009243" cy="58275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8800" b="1" dirty="0"/>
              <a:t>A:</a:t>
            </a:r>
            <a:r>
              <a:rPr lang="en-US" sz="8800" dirty="0"/>
              <a:t> Yes.  Respect the wishes of the family member.</a:t>
            </a:r>
          </a:p>
        </p:txBody>
      </p:sp>
    </p:spTree>
    <p:extLst>
      <p:ext uri="{BB962C8B-B14F-4D97-AF65-F5344CB8AC3E}">
        <p14:creationId xmlns:p14="http://schemas.microsoft.com/office/powerpoint/2010/main" val="152343755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B7BC8-3A38-2C46-9443-C3DBCC40B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660" y="553416"/>
            <a:ext cx="11009243" cy="58275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8800" b="1" dirty="0"/>
              <a:t>Q: </a:t>
            </a:r>
            <a:r>
              <a:rPr lang="en-US" sz="8800" dirty="0"/>
              <a:t> How does HIPPA impact what information that can be made public about an event?</a:t>
            </a:r>
          </a:p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47488091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B7BC8-3A38-2C46-9443-C3DBCC40B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942" y="195943"/>
            <a:ext cx="11874137" cy="64462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b="1" dirty="0"/>
              <a:t>A:</a:t>
            </a:r>
            <a:r>
              <a:rPr lang="en-US" sz="5400" dirty="0"/>
              <a:t>  </a:t>
            </a:r>
            <a:r>
              <a:rPr lang="en-US" sz="5400" b="1" dirty="0"/>
              <a:t>HIPPA </a:t>
            </a:r>
            <a:r>
              <a:rPr lang="en-US" sz="5400" dirty="0"/>
              <a:t>- Acronym that stands for the Health Insurance Portability and Accountability Act, a US law designed to provide privacy standards to protect patients' medical records and other health information provided to health plans, doctors, hospitals and other health care providers.</a:t>
            </a:r>
            <a:endParaRPr lang="en-US" sz="5400" b="1" dirty="0"/>
          </a:p>
          <a:p>
            <a:pPr marL="0" indent="0">
              <a:buNone/>
            </a:pP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2583051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B7BC8-3A38-2C46-9443-C3DBCC40B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566" y="195943"/>
            <a:ext cx="11848011" cy="65053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800" dirty="0"/>
              <a:t>Although your group is not subject to HIPPA, it is recommended that you first clear any information about the event with the family prior to publicly releasing any information.</a:t>
            </a:r>
            <a:endParaRPr lang="en-US" sz="6800" b="1" dirty="0"/>
          </a:p>
        </p:txBody>
      </p:sp>
    </p:spTree>
    <p:extLst>
      <p:ext uri="{BB962C8B-B14F-4D97-AF65-F5344CB8AC3E}">
        <p14:creationId xmlns:p14="http://schemas.microsoft.com/office/powerpoint/2010/main" val="406133218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ED6D05-4412-654C-A442-DF5F0FAC2E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00" y="254000"/>
            <a:ext cx="11607800" cy="6172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8000" b="1" dirty="0"/>
              <a:t>Q:</a:t>
            </a:r>
            <a:r>
              <a:rPr lang="en-US" sz="8000" dirty="0"/>
              <a:t> Can a responder be sued for aiding assistance?</a:t>
            </a:r>
            <a:br>
              <a:rPr lang="en-US" sz="8000" dirty="0"/>
            </a:br>
            <a:r>
              <a:rPr lang="en-US" sz="8000" b="1" dirty="0"/>
              <a:t>A:</a:t>
            </a:r>
            <a:r>
              <a:rPr lang="en-US" sz="8000" dirty="0"/>
              <a:t> No. Volunteers fall under the Florida Good Samaritan Act. </a:t>
            </a:r>
          </a:p>
        </p:txBody>
      </p:sp>
    </p:spTree>
    <p:extLst>
      <p:ext uri="{BB962C8B-B14F-4D97-AF65-F5344CB8AC3E}">
        <p14:creationId xmlns:p14="http://schemas.microsoft.com/office/powerpoint/2010/main" val="46886022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ED6D05-4412-654C-A442-DF5F0FAC2E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00" y="254000"/>
            <a:ext cx="11607800" cy="6172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8000" b="1" dirty="0"/>
              <a:t>Q:</a:t>
            </a:r>
            <a:r>
              <a:rPr lang="en-US" sz="8000" dirty="0"/>
              <a:t> Will a map option appear on cell phone?</a:t>
            </a:r>
          </a:p>
          <a:p>
            <a:pPr marL="0" indent="0">
              <a:buNone/>
            </a:pPr>
            <a:r>
              <a:rPr lang="en-US" sz="8000" b="1" dirty="0"/>
              <a:t>A:</a:t>
            </a:r>
            <a:r>
              <a:rPr lang="en-US" sz="8000" dirty="0"/>
              <a:t> Yes and No. Depends on phone manufacturer and carrier </a:t>
            </a:r>
          </a:p>
        </p:txBody>
      </p:sp>
    </p:spTree>
    <p:extLst>
      <p:ext uri="{BB962C8B-B14F-4D97-AF65-F5344CB8AC3E}">
        <p14:creationId xmlns:p14="http://schemas.microsoft.com/office/powerpoint/2010/main" val="343708629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26C5902-FC92-8749-BD2D-CB29FF1094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67200" y="0"/>
            <a:ext cx="4818279" cy="6858000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CA9BCFA-E92D-1A4B-9937-C817CC3AD720}"/>
              </a:ext>
            </a:extLst>
          </p:cNvPr>
          <p:cNvSpPr txBox="1"/>
          <p:nvPr/>
        </p:nvSpPr>
        <p:spPr>
          <a:xfrm>
            <a:off x="647700" y="971550"/>
            <a:ext cx="3619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12769606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D9B452F-718E-4845-A52D-920D58B789B4}"/>
              </a:ext>
            </a:extLst>
          </p:cNvPr>
          <p:cNvSpPr txBox="1"/>
          <p:nvPr/>
        </p:nvSpPr>
        <p:spPr>
          <a:xfrm>
            <a:off x="857250" y="514350"/>
            <a:ext cx="34480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EMAIL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9603C28-65EB-E749-A2D0-1BBFF0ECD8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4521" y="1437681"/>
            <a:ext cx="11631927" cy="5420320"/>
          </a:xfrm>
        </p:spPr>
      </p:pic>
    </p:spTree>
    <p:extLst>
      <p:ext uri="{BB962C8B-B14F-4D97-AF65-F5344CB8AC3E}">
        <p14:creationId xmlns:p14="http://schemas.microsoft.com/office/powerpoint/2010/main" val="167645619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91D95-A3CF-4745-BFE9-9628DACFE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09074"/>
            <a:ext cx="10515600" cy="60398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7200" dirty="0"/>
              <a:t>Maps will appear differently on an iPhone and Android phone, as well if the address opens in Apple maps or Google maps.</a:t>
            </a:r>
          </a:p>
        </p:txBody>
      </p:sp>
    </p:spTree>
    <p:extLst>
      <p:ext uri="{BB962C8B-B14F-4D97-AF65-F5344CB8AC3E}">
        <p14:creationId xmlns:p14="http://schemas.microsoft.com/office/powerpoint/2010/main" val="2456154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B7BC8-3A38-2C46-9443-C3DBCC40B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660" y="553416"/>
            <a:ext cx="11009243" cy="58275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8000" b="1" dirty="0"/>
              <a:t>Q:</a:t>
            </a:r>
            <a:r>
              <a:rPr lang="en-US" sz="8000" dirty="0"/>
              <a:t>  Who decides the event is a cardiac arrest?</a:t>
            </a:r>
          </a:p>
        </p:txBody>
      </p:sp>
    </p:spTree>
    <p:extLst>
      <p:ext uri="{BB962C8B-B14F-4D97-AF65-F5344CB8AC3E}">
        <p14:creationId xmlns:p14="http://schemas.microsoft.com/office/powerpoint/2010/main" val="170015166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52A33A4-0049-4A44-892A-43D2F1EA62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35116" y="-28142"/>
            <a:ext cx="4647080" cy="10062479"/>
          </a:xfrm>
        </p:spPr>
      </p:pic>
    </p:spTree>
    <p:extLst>
      <p:ext uri="{BB962C8B-B14F-4D97-AF65-F5344CB8AC3E}">
        <p14:creationId xmlns:p14="http://schemas.microsoft.com/office/powerpoint/2010/main" val="11857331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37DAD2B-63A1-B24B-AF29-0EAE0C5426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48112" y="-1"/>
            <a:ext cx="3622808" cy="7844589"/>
          </a:xfrm>
        </p:spPr>
      </p:pic>
    </p:spTree>
    <p:extLst>
      <p:ext uri="{BB962C8B-B14F-4D97-AF65-F5344CB8AC3E}">
        <p14:creationId xmlns:p14="http://schemas.microsoft.com/office/powerpoint/2010/main" val="85066091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AF66BD7-A0F9-F54D-8FDE-E0CAE18E77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48112" y="0"/>
            <a:ext cx="4589632" cy="9938084"/>
          </a:xfrm>
        </p:spPr>
      </p:pic>
    </p:spTree>
    <p:extLst>
      <p:ext uri="{BB962C8B-B14F-4D97-AF65-F5344CB8AC3E}">
        <p14:creationId xmlns:p14="http://schemas.microsoft.com/office/powerpoint/2010/main" val="54072127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26A90-4D7C-CA41-BD44-A188543FF7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dirty="0"/>
              <a:t>MONTHLY</a:t>
            </a:r>
          </a:p>
          <a:p>
            <a:pPr marL="0" indent="0" algn="ctr">
              <a:buNone/>
            </a:pPr>
            <a:r>
              <a:rPr lang="en-US" sz="8000" dirty="0"/>
              <a:t>REPORT</a:t>
            </a:r>
          </a:p>
        </p:txBody>
      </p:sp>
    </p:spTree>
    <p:extLst>
      <p:ext uri="{BB962C8B-B14F-4D97-AF65-F5344CB8AC3E}">
        <p14:creationId xmlns:p14="http://schemas.microsoft.com/office/powerpoint/2010/main" val="393745395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FFFB438-2610-BA47-A939-19D0FEAAA5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5758" y="-60520"/>
            <a:ext cx="9220483" cy="6979040"/>
          </a:xfrm>
        </p:spPr>
      </p:pic>
    </p:spTree>
    <p:extLst>
      <p:ext uri="{BB962C8B-B14F-4D97-AF65-F5344CB8AC3E}">
        <p14:creationId xmlns:p14="http://schemas.microsoft.com/office/powerpoint/2010/main" val="367592869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D996D-23B1-DB4D-B454-E85940CAB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-240632"/>
            <a:ext cx="10515600" cy="588820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8000" dirty="0"/>
          </a:p>
          <a:p>
            <a:pPr marL="0" indent="0" algn="ctr">
              <a:buNone/>
            </a:pPr>
            <a:endParaRPr lang="en-US" sz="8000" dirty="0"/>
          </a:p>
          <a:p>
            <a:pPr marL="0" indent="0" algn="ctr">
              <a:buNone/>
            </a:pPr>
            <a:r>
              <a:rPr lang="en-US" sz="8000" dirty="0"/>
              <a:t>CARDIAC ARREST </a:t>
            </a:r>
            <a:br>
              <a:rPr lang="en-US" sz="8000" dirty="0"/>
            </a:br>
            <a:r>
              <a:rPr lang="en-US" sz="8000" dirty="0"/>
              <a:t>REPORT</a:t>
            </a:r>
          </a:p>
        </p:txBody>
      </p:sp>
    </p:spTree>
    <p:extLst>
      <p:ext uri="{BB962C8B-B14F-4D97-AF65-F5344CB8AC3E}">
        <p14:creationId xmlns:p14="http://schemas.microsoft.com/office/powerpoint/2010/main" val="165268481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5B3B2C7-EDBE-7546-B739-A7E8E18A6D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5951" y="-667754"/>
            <a:ext cx="6480098" cy="8386011"/>
          </a:xfrm>
        </p:spPr>
      </p:pic>
    </p:spTree>
    <p:extLst>
      <p:ext uri="{BB962C8B-B14F-4D97-AF65-F5344CB8AC3E}">
        <p14:creationId xmlns:p14="http://schemas.microsoft.com/office/powerpoint/2010/main" val="160910191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B7BC8-3A38-2C46-9443-C3DBCC40B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3816" y="394390"/>
            <a:ext cx="9399105" cy="582750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8000" b="1" dirty="0"/>
          </a:p>
          <a:p>
            <a:pPr marL="0" indent="0">
              <a:buNone/>
            </a:pPr>
            <a:endParaRPr lang="en-US" sz="8000" b="1" dirty="0"/>
          </a:p>
          <a:p>
            <a:pPr marL="0" indent="0">
              <a:buNone/>
            </a:pPr>
            <a:r>
              <a:rPr lang="en-US" sz="8000" b="1" dirty="0"/>
              <a:t>LOGISTICAL SUPPORT</a:t>
            </a:r>
            <a:r>
              <a:rPr lang="en-US" sz="8000" dirty="0">
                <a:effectLst/>
              </a:rPr>
              <a:t>  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95130806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B7BC8-3A38-2C46-9443-C3DBCC40B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958" y="394390"/>
            <a:ext cx="11390242" cy="58275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8000" b="1" dirty="0"/>
              <a:t>Q: </a:t>
            </a:r>
            <a:r>
              <a:rPr lang="en-US" sz="8000" dirty="0"/>
              <a:t>Who should coordinators contact about AED supplies?</a:t>
            </a:r>
          </a:p>
        </p:txBody>
      </p:sp>
    </p:spTree>
    <p:extLst>
      <p:ext uri="{BB962C8B-B14F-4D97-AF65-F5344CB8AC3E}">
        <p14:creationId xmlns:p14="http://schemas.microsoft.com/office/powerpoint/2010/main" val="415355875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B7BC8-3A38-2C46-9443-C3DBCC40B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629" y="117565"/>
            <a:ext cx="11756571" cy="660980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600" b="1" dirty="0"/>
              <a:t>A:</a:t>
            </a:r>
            <a:r>
              <a:rPr lang="en-US" sz="6600" dirty="0"/>
              <a:t> Go to – </a:t>
            </a:r>
            <a:r>
              <a:rPr lang="en-US" sz="6600" dirty="0">
                <a:hlinkClick r:id="rId3"/>
              </a:rPr>
              <a:t>www.readyalertaed.com</a:t>
            </a:r>
            <a:r>
              <a:rPr lang="en-US" sz="6600" dirty="0"/>
              <a:t>, click on </a:t>
            </a:r>
            <a:r>
              <a:rPr lang="en-US" sz="6600" dirty="0">
                <a:solidFill>
                  <a:srgbClr val="FF0000"/>
                </a:solidFill>
              </a:rPr>
              <a:t>AED battery and Pads Replacement</a:t>
            </a:r>
            <a:r>
              <a:rPr lang="en-US" sz="6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85974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B7BC8-3A38-2C46-9443-C3DBCC40B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660" y="553416"/>
            <a:ext cx="11009243" cy="58275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8000" b="1" dirty="0"/>
              <a:t>A:</a:t>
            </a:r>
            <a:r>
              <a:rPr lang="en-US" sz="8000" dirty="0"/>
              <a:t>  911 Dispatcher determines the event is a cardiac arrest based on the information provided.</a:t>
            </a:r>
          </a:p>
        </p:txBody>
      </p:sp>
    </p:spTree>
    <p:extLst>
      <p:ext uri="{BB962C8B-B14F-4D97-AF65-F5344CB8AC3E}">
        <p14:creationId xmlns:p14="http://schemas.microsoft.com/office/powerpoint/2010/main" val="188993347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B7BC8-3A38-2C46-9443-C3DBCC40B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629" y="117565"/>
            <a:ext cx="11756571" cy="660980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600" b="1" dirty="0"/>
              <a:t>- </a:t>
            </a:r>
            <a:r>
              <a:rPr lang="en-US" sz="6600" dirty="0"/>
              <a:t>If having difficulty, contact Bob Sjogren at </a:t>
            </a:r>
            <a:r>
              <a:rPr lang="en-US" sz="6600" dirty="0">
                <a:hlinkClick r:id="rId3"/>
              </a:rPr>
              <a:t>Robert.sjogren@districtgov.org</a:t>
            </a:r>
            <a:r>
              <a:rPr lang="en-US" sz="6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214437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B7BC8-3A38-2C46-9443-C3DBCC40B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3816" y="394390"/>
            <a:ext cx="9399105" cy="582750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8000" b="1" dirty="0"/>
          </a:p>
          <a:p>
            <a:pPr marL="0" indent="0">
              <a:buNone/>
            </a:pPr>
            <a:endParaRPr lang="en-US" sz="8000" b="1" dirty="0"/>
          </a:p>
          <a:p>
            <a:pPr marL="0" indent="0">
              <a:buNone/>
            </a:pPr>
            <a:r>
              <a:rPr lang="en-US" sz="8000" b="1" dirty="0"/>
              <a:t>          FINANCIAL</a:t>
            </a:r>
            <a:r>
              <a:rPr lang="en-US" sz="8000" dirty="0">
                <a:effectLst/>
              </a:rPr>
              <a:t>  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9944787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B7BC8-3A38-2C46-9443-C3DBCC40B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958" y="394390"/>
            <a:ext cx="11390242" cy="58275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8000" b="1" dirty="0"/>
              <a:t>Q:  </a:t>
            </a:r>
            <a:r>
              <a:rPr lang="en-US" sz="8000" dirty="0"/>
              <a:t>How does ReadyAlert invoice for notification service?</a:t>
            </a:r>
          </a:p>
          <a:p>
            <a:pPr marL="0" indent="0">
              <a:buNone/>
            </a:pP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25485687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B7BC8-3A38-2C46-9443-C3DBCC40B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958" y="394390"/>
            <a:ext cx="11390242" cy="58275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8000" b="1" dirty="0"/>
              <a:t>A:</a:t>
            </a:r>
            <a:r>
              <a:rPr lang="en-US" sz="8000" dirty="0"/>
              <a:t> Coordinators their designee(s) are emailed an invoice the first week of the start of service.</a:t>
            </a:r>
          </a:p>
        </p:txBody>
      </p:sp>
    </p:spTree>
    <p:extLst>
      <p:ext uri="{BB962C8B-B14F-4D97-AF65-F5344CB8AC3E}">
        <p14:creationId xmlns:p14="http://schemas.microsoft.com/office/powerpoint/2010/main" val="288302465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B7BC8-3A38-2C46-9443-C3DBCC40B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958" y="394390"/>
            <a:ext cx="11390242" cy="58275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8000" b="1" dirty="0"/>
              <a:t>Q:</a:t>
            </a:r>
            <a:r>
              <a:rPr lang="en-US" sz="8000" dirty="0"/>
              <a:t> When is payment due?</a:t>
            </a:r>
          </a:p>
        </p:txBody>
      </p:sp>
    </p:spTree>
    <p:extLst>
      <p:ext uri="{BB962C8B-B14F-4D97-AF65-F5344CB8AC3E}">
        <p14:creationId xmlns:p14="http://schemas.microsoft.com/office/powerpoint/2010/main" val="290469900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B7BC8-3A38-2C46-9443-C3DBCC40B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958" y="394390"/>
            <a:ext cx="11390242" cy="58275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8000" b="1" dirty="0"/>
              <a:t>A:</a:t>
            </a:r>
            <a:r>
              <a:rPr lang="en-US" sz="8000" dirty="0"/>
              <a:t> Payment is due 30 days from the start of service period. A service period can be 12 or 24 months.</a:t>
            </a:r>
          </a:p>
        </p:txBody>
      </p:sp>
    </p:spTree>
    <p:extLst>
      <p:ext uri="{BB962C8B-B14F-4D97-AF65-F5344CB8AC3E}">
        <p14:creationId xmlns:p14="http://schemas.microsoft.com/office/powerpoint/2010/main" val="403608834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B7BC8-3A38-2C46-9443-C3DBCC40B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958" y="394390"/>
            <a:ext cx="11390242" cy="58275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8000" b="1" dirty="0"/>
              <a:t>Q</a:t>
            </a:r>
            <a:r>
              <a:rPr lang="en-US" sz="8000" dirty="0"/>
              <a:t>:  How is billing determined?</a:t>
            </a:r>
          </a:p>
          <a:p>
            <a:pPr marL="0" indent="0">
              <a:buNone/>
            </a:pP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041041598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B7BC8-3A38-2C46-9443-C3DBCC40B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958" y="394390"/>
            <a:ext cx="11390242" cy="58275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8000" b="1" dirty="0"/>
              <a:t>A: </a:t>
            </a:r>
            <a:r>
              <a:rPr lang="en-US" sz="8000" dirty="0"/>
              <a:t>By the number of responder households that a group has determined they want </a:t>
            </a:r>
            <a:r>
              <a:rPr lang="en-US" sz="8000" dirty="0">
                <a:solidFill>
                  <a:srgbClr val="FF0000"/>
                </a:solidFill>
              </a:rPr>
              <a:t>active </a:t>
            </a:r>
            <a:r>
              <a:rPr lang="en-US" sz="8000" dirty="0"/>
              <a:t>at all times.</a:t>
            </a:r>
          </a:p>
        </p:txBody>
      </p:sp>
    </p:spTree>
    <p:extLst>
      <p:ext uri="{BB962C8B-B14F-4D97-AF65-F5344CB8AC3E}">
        <p14:creationId xmlns:p14="http://schemas.microsoft.com/office/powerpoint/2010/main" val="582139646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B7BC8-3A38-2C46-9443-C3DBCC40B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958" y="394390"/>
            <a:ext cx="11390242" cy="58275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8000" b="1" dirty="0"/>
              <a:t>A: </a:t>
            </a:r>
            <a:r>
              <a:rPr lang="en-US" sz="8000" dirty="0"/>
              <a:t>This number can be comprised of Primary and/or Alternate responder households. </a:t>
            </a:r>
          </a:p>
        </p:txBody>
      </p:sp>
    </p:spTree>
    <p:extLst>
      <p:ext uri="{BB962C8B-B14F-4D97-AF65-F5344CB8AC3E}">
        <p14:creationId xmlns:p14="http://schemas.microsoft.com/office/powerpoint/2010/main" val="2489566619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B7BC8-3A38-2C46-9443-C3DBCC40B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958" y="394390"/>
            <a:ext cx="11390242" cy="58275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8000" b="1" dirty="0"/>
              <a:t>Q:</a:t>
            </a:r>
            <a:r>
              <a:rPr lang="en-US" sz="8000" dirty="0"/>
              <a:t> What is a “</a:t>
            </a:r>
            <a:r>
              <a:rPr lang="en-US" sz="8000" b="1" dirty="0"/>
              <a:t>Primary</a:t>
            </a:r>
            <a:r>
              <a:rPr lang="en-US" sz="8000" dirty="0"/>
              <a:t>” responder household?</a:t>
            </a:r>
          </a:p>
        </p:txBody>
      </p:sp>
    </p:spTree>
    <p:extLst>
      <p:ext uri="{BB962C8B-B14F-4D97-AF65-F5344CB8AC3E}">
        <p14:creationId xmlns:p14="http://schemas.microsoft.com/office/powerpoint/2010/main" val="20109368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8046</TotalTime>
  <Words>1845</Words>
  <Application>Microsoft Macintosh PowerPoint</Application>
  <PresentationFormat>Widescreen</PresentationFormat>
  <Paragraphs>194</Paragraphs>
  <Slides>128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128</vt:i4>
      </vt:variant>
    </vt:vector>
  </HeadingPairs>
  <TitlesOfParts>
    <vt:vector size="133" baseType="lpstr">
      <vt:lpstr>Arial</vt:lpstr>
      <vt:lpstr>Calibri</vt:lpstr>
      <vt:lpstr>Calibri Light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OPERATIONAL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Add Username and Password (case-sensitive)</vt:lpstr>
      <vt:lpstr>Forgot your login credentials? Click on Forgot my credentials</vt:lpstr>
      <vt:lpstr>PowerPoint Presentation</vt:lpstr>
      <vt:lpstr>Retrieve Username - </vt:lpstr>
      <vt:lpstr>PowerPoint Presentation</vt:lpstr>
      <vt:lpstr>PowerPoint Presentation</vt:lpstr>
      <vt:lpstr>Click on the beginning letter of your group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Export Report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117</cp:revision>
  <cp:lastPrinted>2022-02-02T17:19:08Z</cp:lastPrinted>
  <dcterms:created xsi:type="dcterms:W3CDTF">2018-08-10T11:23:03Z</dcterms:created>
  <dcterms:modified xsi:type="dcterms:W3CDTF">2022-10-14T11:03:22Z</dcterms:modified>
</cp:coreProperties>
</file>